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9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35"/>
  </p:normalViewPr>
  <p:slideViewPr>
    <p:cSldViewPr snapToGrid="0" snapToObjects="1">
      <p:cViewPr varScale="1">
        <p:scale>
          <a:sx n="88" d="100"/>
          <a:sy n="88" d="100"/>
        </p:scale>
        <p:origin x="-128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71C93-3178-2044-ADD9-0D8CD4B5AD0B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55087-8DB1-DE43-A9A4-1DD08C1D9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6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6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55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: Thre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09600" y="475939"/>
            <a:ext cx="3962400" cy="277368"/>
          </a:xfrm>
        </p:spPr>
        <p:txBody>
          <a:bodyPr lIns="0" tIns="0" anchor="t">
            <a:normAutofit/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ADD TITLE – ALL CAPITALS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09358" y="668221"/>
            <a:ext cx="3962642" cy="1084379"/>
          </a:xfrm>
        </p:spPr>
        <p:txBody>
          <a:bodyPr lIns="0"/>
          <a:lstStyle>
            <a:lvl1pPr>
              <a:spcBef>
                <a:spcPts val="0"/>
              </a:spcBef>
              <a:defRPr sz="30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400"/>
              </a:spcBef>
              <a:defRPr sz="2800"/>
            </a:lvl2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en-US" dirty="0"/>
              <a:t>Main take away.  Don’t go below the blue line.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600" y="1752600"/>
            <a:ext cx="18288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2057400"/>
            <a:ext cx="3276600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another image here.</a:t>
            </a:r>
            <a:endParaRPr lang="en-GB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457700" y="2057400"/>
            <a:ext cx="3276600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another image here.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05800" y="2057400"/>
            <a:ext cx="3276600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another image here.</a:t>
            </a:r>
            <a:endParaRPr lang="en-GB" dirty="0"/>
          </a:p>
        </p:txBody>
      </p:sp>
      <p:sp>
        <p:nvSpPr>
          <p:cNvPr id="10" name="Text Placeholder 67"/>
          <p:cNvSpPr>
            <a:spLocks noGrp="1"/>
          </p:cNvSpPr>
          <p:nvPr>
            <p:ph type="body" sz="quarter" idx="17" hasCustomPrompt="1"/>
          </p:nvPr>
        </p:nvSpPr>
        <p:spPr>
          <a:xfrm>
            <a:off x="609358" y="4495800"/>
            <a:ext cx="3276842" cy="1901613"/>
          </a:xfrm>
        </p:spPr>
        <p:txBody>
          <a:bodyPr lIns="0">
            <a:normAutofit/>
          </a:bodyPr>
          <a:lstStyle>
            <a:lvl1pPr>
              <a:lnSpc>
                <a:spcPts val="2000"/>
              </a:lnSpc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-2286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 marL="862013" indent="-2286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 marL="400050" indent="0">
              <a:lnSpc>
                <a:spcPts val="2000"/>
              </a:lnSpc>
              <a:spcAft>
                <a:spcPts val="600"/>
              </a:spcAft>
              <a:buNone/>
              <a:defRPr sz="1200" i="1">
                <a:solidFill>
                  <a:schemeClr val="accent1"/>
                </a:solidFill>
                <a:cs typeface="Calibri" panose="020F0502020204030204" pitchFamily="34" charset="0"/>
              </a:defRPr>
            </a:lvl4pPr>
          </a:lstStyle>
          <a:p>
            <a:pPr lvl="0"/>
            <a:r>
              <a:rPr lang="en-US" dirty="0"/>
              <a:t>Body Copy…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67"/>
          <p:cNvSpPr>
            <a:spLocks noGrp="1"/>
          </p:cNvSpPr>
          <p:nvPr>
            <p:ph type="body" sz="quarter" idx="18" hasCustomPrompt="1"/>
          </p:nvPr>
        </p:nvSpPr>
        <p:spPr>
          <a:xfrm>
            <a:off x="4457579" y="4518660"/>
            <a:ext cx="3276842" cy="1901613"/>
          </a:xfrm>
        </p:spPr>
        <p:txBody>
          <a:bodyPr lIns="0">
            <a:normAutofit/>
          </a:bodyPr>
          <a:lstStyle>
            <a:lvl1pPr>
              <a:lnSpc>
                <a:spcPts val="2000"/>
              </a:lnSpc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-2286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 marL="862013" indent="-2286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 marL="400050" indent="0">
              <a:lnSpc>
                <a:spcPts val="2000"/>
              </a:lnSpc>
              <a:spcAft>
                <a:spcPts val="600"/>
              </a:spcAft>
              <a:buNone/>
              <a:defRPr sz="1200" i="1">
                <a:solidFill>
                  <a:schemeClr val="accent1"/>
                </a:solidFill>
                <a:cs typeface="Calibri" panose="020F0502020204030204" pitchFamily="34" charset="0"/>
              </a:defRPr>
            </a:lvl4pPr>
          </a:lstStyle>
          <a:p>
            <a:pPr lvl="0"/>
            <a:r>
              <a:rPr lang="en-US" dirty="0"/>
              <a:t>Body Copy…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67"/>
          <p:cNvSpPr>
            <a:spLocks noGrp="1"/>
          </p:cNvSpPr>
          <p:nvPr>
            <p:ph type="body" sz="quarter" idx="19" hasCustomPrompt="1"/>
          </p:nvPr>
        </p:nvSpPr>
        <p:spPr>
          <a:xfrm>
            <a:off x="8305558" y="4495800"/>
            <a:ext cx="3276842" cy="1901613"/>
          </a:xfrm>
        </p:spPr>
        <p:txBody>
          <a:bodyPr lIns="0">
            <a:normAutofit/>
          </a:bodyPr>
          <a:lstStyle>
            <a:lvl1pPr>
              <a:lnSpc>
                <a:spcPts val="2000"/>
              </a:lnSpc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-2286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 marL="862013" indent="-2286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 marL="400050" indent="0">
              <a:lnSpc>
                <a:spcPts val="2000"/>
              </a:lnSpc>
              <a:spcAft>
                <a:spcPts val="600"/>
              </a:spcAft>
              <a:buNone/>
              <a:defRPr sz="1200" i="1">
                <a:solidFill>
                  <a:schemeClr val="accent1"/>
                </a:solidFill>
                <a:cs typeface="Calibri" panose="020F0502020204030204" pitchFamily="34" charset="0"/>
              </a:defRPr>
            </a:lvl4pPr>
          </a:lstStyle>
          <a:p>
            <a:pPr lvl="0"/>
            <a:r>
              <a:rPr lang="en-US" dirty="0"/>
              <a:t>Body Copy…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86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0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9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7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4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57C7D-4B23-9C4B-8B87-3242EDEF3E93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39BEA-19E8-C745-A7FD-047D41C0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0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1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7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FEELINGS TOWARD CURRENT FINANCIAL PROVIDER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358" y="668221"/>
            <a:ext cx="6629642" cy="1084379"/>
          </a:xfrm>
        </p:spPr>
        <p:txBody>
          <a:bodyPr>
            <a:normAutofit/>
          </a:bodyPr>
          <a:lstStyle/>
          <a:p>
            <a:r>
              <a:rPr lang="en-GB" dirty="0"/>
              <a:t>Respondents generally feel positive towards their primary financial provider.</a:t>
            </a:r>
          </a:p>
        </p:txBody>
      </p:sp>
      <p:pic>
        <p:nvPicPr>
          <p:cNvPr id="6" name="Financial Providers GenX Showreel (3)">
            <a:hlinkClick r:id="" action="ppaction://media"/>
            <a:extLst>
              <a:ext uri="{FF2B5EF4-FFF2-40B4-BE49-F238E27FC236}">
                <a16:creationId xmlns:a16="http://schemas.microsoft.com/office/drawing/2014/main" xmlns="" id="{58295787-5830-4C7F-B38A-D427FA9E8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2291358"/>
            <a:ext cx="4354512" cy="3265884"/>
          </a:xfrm>
          <a:prstGeom prst="rect">
            <a:avLst/>
          </a:prstGeom>
        </p:spPr>
      </p:pic>
      <p:pic>
        <p:nvPicPr>
          <p:cNvPr id="7" name="Financial Provider Millennials Showreel">
            <a:hlinkClick r:id="" action="ppaction://media"/>
            <a:extLst>
              <a:ext uri="{FF2B5EF4-FFF2-40B4-BE49-F238E27FC236}">
                <a16:creationId xmlns:a16="http://schemas.microsoft.com/office/drawing/2014/main" xmlns="" id="{F84C03CB-8F92-4043-950F-5FE5341F4A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2299692"/>
            <a:ext cx="4343400" cy="3257550"/>
          </a:xfrm>
          <a:prstGeom prst="rect">
            <a:avLst/>
          </a:prstGeom>
        </p:spPr>
      </p:pic>
      <p:sp>
        <p:nvSpPr>
          <p:cNvPr id="8" name="Shape 174"/>
          <p:cNvSpPr txBox="1"/>
          <p:nvPr/>
        </p:nvSpPr>
        <p:spPr>
          <a:xfrm>
            <a:off x="5928" y="6172200"/>
            <a:ext cx="12033672" cy="3858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704591"/>
            <a:r>
              <a:rPr lang="en-US" sz="1000" i="1" dirty="0" smtClean="0">
                <a:solidFill>
                  <a:srgbClr val="7F7F7F">
                    <a:lumMod val="75000"/>
                  </a:srgbClr>
                </a:solidFill>
                <a:latin typeface="Calibri" panose="020F0502020204030204" pitchFamily="34" charset="0"/>
              </a:rPr>
              <a:t>These two videos are highlight reels to provide the most insightful comments in an easily digestible and shareable format. Note: these responses do not encompass all respondent videos in their entirety.  </a:t>
            </a:r>
            <a:endParaRPr lang="en" sz="1000" i="1" dirty="0">
              <a:solidFill>
                <a:srgbClr val="7F7F7F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8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3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8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7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2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7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8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15 at 2.3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3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0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8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2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3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3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6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4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15 at 2.39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8"/>
            <a:ext cx="12192000" cy="68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7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1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5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15 at 2.3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49</Words>
  <Application>Microsoft Macintosh PowerPoint</Application>
  <PresentationFormat>Custom</PresentationFormat>
  <Paragraphs>3</Paragraphs>
  <Slides>38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FEELINGS TOWARD CURRENT FINANCIAL PROVIDER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Tifft</dc:creator>
  <cp:lastModifiedBy>Brooke Wolfe</cp:lastModifiedBy>
  <cp:revision>10</cp:revision>
  <dcterms:created xsi:type="dcterms:W3CDTF">2017-11-09T20:08:31Z</dcterms:created>
  <dcterms:modified xsi:type="dcterms:W3CDTF">2017-11-15T21:40:01Z</dcterms:modified>
</cp:coreProperties>
</file>