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  <p:sldMasterId id="2147483719" r:id="rId2"/>
  </p:sldMasterIdLst>
  <p:notesMasterIdLst>
    <p:notesMasterId r:id="rId17"/>
  </p:notesMasterIdLst>
  <p:handoutMasterIdLst>
    <p:handoutMasterId r:id="rId18"/>
  </p:handoutMasterIdLst>
  <p:sldIdLst>
    <p:sldId id="390" r:id="rId3"/>
    <p:sldId id="391" r:id="rId4"/>
    <p:sldId id="392" r:id="rId5"/>
    <p:sldId id="395" r:id="rId6"/>
    <p:sldId id="398" r:id="rId7"/>
    <p:sldId id="452" r:id="rId8"/>
    <p:sldId id="519" r:id="rId9"/>
    <p:sldId id="423" r:id="rId10"/>
    <p:sldId id="518" r:id="rId11"/>
    <p:sldId id="430" r:id="rId12"/>
    <p:sldId id="516" r:id="rId13"/>
    <p:sldId id="425" r:id="rId14"/>
    <p:sldId id="520" r:id="rId15"/>
    <p:sldId id="52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5860"/>
    <a:srgbClr val="1D72A1"/>
    <a:srgbClr val="C8B49B"/>
    <a:srgbClr val="FABE96"/>
    <a:srgbClr val="E3BFE0"/>
    <a:srgbClr val="A0A5B4"/>
    <a:srgbClr val="E1A096"/>
    <a:srgbClr val="00AFBB"/>
    <a:srgbClr val="00D9EA"/>
    <a:srgbClr val="DD8D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42" autoAdjust="0"/>
    <p:restoredTop sz="94660"/>
  </p:normalViewPr>
  <p:slideViewPr>
    <p:cSldViewPr>
      <p:cViewPr varScale="1">
        <p:scale>
          <a:sx n="101" d="100"/>
          <a:sy n="101" d="100"/>
        </p:scale>
        <p:origin x="840" y="19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02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28" Type="http://schemas.microsoft.com/office/2015/10/relationships/revisionInfo" Target="revisionInfo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ABA7B0-4B93-4547-8D52-2969D90F2DA8}" type="datetimeFigureOut">
              <a:rPr lang="en-US" smtClean="0"/>
              <a:t>7/17/17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90645-2678-476C-95BC-9A54FB166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11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B829A-DE50-478B-A496-224AE02F578A}" type="datetimeFigureOut">
              <a:rPr lang="en-US" smtClean="0"/>
              <a:t>7/17/17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6FF5C-741C-4FDF-A015-54300D885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704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6FF5C-741C-4FDF-A015-54300D88506D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200921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0" y="692638"/>
            <a:ext cx="5406658" cy="1593362"/>
          </a:xfrm>
          <a:prstGeom prst="rect">
            <a:avLst/>
          </a:prstGeom>
        </p:spPr>
        <p:txBody>
          <a:bodyPr tIns="0"/>
          <a:lstStyle>
            <a:lvl1pPr marL="0" indent="0" algn="r" defTabSz="914400" rtl="0" eaLnBrk="1" latinLnBrk="0" hangingPunct="1">
              <a:lnSpc>
                <a:spcPct val="80000"/>
              </a:lnSpc>
              <a:buNone/>
              <a:defRPr lang="en-US" sz="6000" b="0" kern="1200" cap="all" dirty="0" smtClean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lang="en-US" sz="80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buNone/>
              <a:defRPr lang="en-US" sz="80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buNone/>
              <a:defRPr lang="en-US" sz="80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buNone/>
              <a:defRPr lang="en-US" sz="80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Client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6086231" y="2441331"/>
            <a:ext cx="5406658" cy="1788746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2400" b="0" kern="1200" baseline="0" dirty="0" smtClean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lang="en-US" sz="80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buNone/>
              <a:defRPr lang="en-US" sz="80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buNone/>
              <a:defRPr lang="en-US" sz="80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buNone/>
              <a:defRPr lang="en-US" sz="80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Sub-Title or Project Name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0" y="4571023"/>
            <a:ext cx="5406658" cy="616438"/>
          </a:xfrm>
          <a:prstGeom prst="rect">
            <a:avLst/>
          </a:prstGeom>
        </p:spPr>
        <p:txBody>
          <a:bodyPr/>
          <a:lstStyle>
            <a:lvl1pPr marL="0" indent="0" algn="r" defTabSz="914400" rtl="0" eaLnBrk="1" latinLnBrk="0" hangingPunct="1">
              <a:lnSpc>
                <a:spcPct val="70000"/>
              </a:lnSpc>
              <a:buNone/>
              <a:defRPr lang="en-US" sz="2400" b="0" kern="1200" baseline="0" dirty="0" smtClean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lang="en-US" sz="80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buNone/>
              <a:defRPr lang="en-US" sz="80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buNone/>
              <a:defRPr lang="en-US" sz="80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buNone/>
              <a:defRPr lang="en-US" sz="80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Month Year</a:t>
            </a:r>
          </a:p>
        </p:txBody>
      </p:sp>
      <p:pic>
        <p:nvPicPr>
          <p:cNvPr id="9" name="Shape 27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7264400" y="5300167"/>
            <a:ext cx="4687277" cy="1445244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9"/>
          <p:cNvSpPr/>
          <p:nvPr userDrawn="1"/>
        </p:nvSpPr>
        <p:spPr>
          <a:xfrm>
            <a:off x="-783164" y="-580471"/>
            <a:ext cx="6693549" cy="5755807"/>
          </a:xfrm>
          <a:prstGeom prst="rect">
            <a:avLst/>
          </a:prstGeom>
          <a:blipFill dpi="0" rotWithShape="1">
            <a:blip r:embed="rId3">
              <a:alphaModFix amt="20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</a:t>
            </a:r>
          </a:p>
        </p:txBody>
      </p:sp>
    </p:spTree>
    <p:extLst>
      <p:ext uri="{BB962C8B-B14F-4D97-AF65-F5344CB8AC3E}">
        <p14:creationId xmlns:p14="http://schemas.microsoft.com/office/powerpoint/2010/main" val="1246211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 Objec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4"/>
          <p:cNvSpPr>
            <a:spLocks noGrp="1"/>
          </p:cNvSpPr>
          <p:nvPr>
            <p:ph type="title" hasCustomPrompt="1"/>
          </p:nvPr>
        </p:nvSpPr>
        <p:spPr>
          <a:xfrm>
            <a:off x="530471" y="256032"/>
            <a:ext cx="11051927" cy="584444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UPDATE TITLE WITH BACKGROUND &amp; OBJECTIVES (DON’T USE A HEADLINE)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27356" y="1219200"/>
            <a:ext cx="5060886" cy="0"/>
          </a:xfrm>
          <a:prstGeom prst="line">
            <a:avLst/>
          </a:prstGeom>
          <a:ln w="28575">
            <a:solidFill>
              <a:schemeClr val="tx2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6369114" y="1220970"/>
            <a:ext cx="5060886" cy="0"/>
          </a:xfrm>
          <a:prstGeom prst="line">
            <a:avLst/>
          </a:prstGeom>
          <a:ln w="28575">
            <a:solidFill>
              <a:schemeClr val="tx2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27063" y="1242132"/>
            <a:ext cx="5061179" cy="4953000"/>
          </a:xfrm>
        </p:spPr>
        <p:txBody>
          <a:bodyPr/>
          <a:lstStyle>
            <a:lvl1pPr>
              <a:defRPr sz="2000" baseline="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Paste the background section from the discussion guide here.  You may change the text size if it starts to overrun the footer. </a:t>
            </a:r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1" hasCustomPrompt="1"/>
          </p:nvPr>
        </p:nvSpPr>
        <p:spPr>
          <a:xfrm>
            <a:off x="6369050" y="1295400"/>
            <a:ext cx="5060950" cy="4953000"/>
          </a:xfrm>
        </p:spPr>
        <p:txBody>
          <a:bodyPr/>
          <a:lstStyle>
            <a:lvl1pPr>
              <a:defRPr sz="2800">
                <a:solidFill>
                  <a:schemeClr val="accent4">
                    <a:lumMod val="75000"/>
                  </a:schemeClr>
                </a:solidFill>
              </a:defRPr>
            </a:lvl1pPr>
            <a:lvl2pPr>
              <a:spcBef>
                <a:spcPts val="1800"/>
              </a:spcBef>
              <a:defRPr sz="1800">
                <a:solidFill>
                  <a:schemeClr val="accent4">
                    <a:lumMod val="75000"/>
                  </a:schemeClr>
                </a:solidFill>
                <a:cs typeface="Calibri" panose="020F0502020204030204" pitchFamily="34" charset="0"/>
              </a:defRPr>
            </a:lvl2pPr>
            <a:lvl3pPr marL="461963" indent="-227013">
              <a:spcBef>
                <a:spcPts val="600"/>
              </a:spcBef>
              <a:buFont typeface="Arial" panose="020B0604020202020204" pitchFamily="34" charset="0"/>
              <a:buChar char="•"/>
              <a:defRPr sz="1600" baseline="0">
                <a:solidFill>
                  <a:schemeClr val="accent4">
                    <a:lumMod val="75000"/>
                  </a:schemeClr>
                </a:solidFill>
                <a:cs typeface="Calibri" panose="020F0502020204030204" pitchFamily="34" charset="0"/>
              </a:defRPr>
            </a:lvl3pPr>
            <a:lvl5pPr>
              <a:spcBef>
                <a:spcPts val="600"/>
              </a:spcBef>
              <a:defRPr sz="1600">
                <a:solidFill>
                  <a:schemeClr val="accent4">
                    <a:lumMod val="75000"/>
                  </a:schemeClr>
                </a:solidFill>
                <a:cs typeface="Calibri" panose="020F0502020204030204" pitchFamily="34" charset="0"/>
              </a:defRPr>
            </a:lvl5pPr>
            <a:lvl6pPr marL="1198563" indent="-230188">
              <a:spcBef>
                <a:spcPts val="600"/>
              </a:spcBef>
              <a:defRPr sz="1600">
                <a:solidFill>
                  <a:schemeClr val="accent4">
                    <a:lumMod val="75000"/>
                  </a:schemeClr>
                </a:solidFill>
              </a:defRPr>
            </a:lvl6pPr>
          </a:lstStyle>
          <a:p>
            <a:pPr lvl="0"/>
            <a:r>
              <a:rPr lang="en-US" dirty="0"/>
              <a:t>Key Question</a:t>
            </a:r>
          </a:p>
          <a:p>
            <a:pPr lvl="1"/>
            <a:r>
              <a:rPr lang="en-US" dirty="0"/>
              <a:t>Research Objectives in this format</a:t>
            </a:r>
          </a:p>
          <a:p>
            <a:pPr lvl="2"/>
            <a:r>
              <a:rPr lang="en-US" dirty="0"/>
              <a:t>Additional Detail in this format</a:t>
            </a:r>
          </a:p>
          <a:p>
            <a:pPr lvl="4"/>
            <a:r>
              <a:rPr lang="en-US" dirty="0"/>
              <a:t>Additional Detail in this format</a:t>
            </a:r>
          </a:p>
          <a:p>
            <a:pPr lvl="5"/>
            <a:r>
              <a:rPr lang="en-US" dirty="0"/>
              <a:t>Additional Detail in this format</a:t>
            </a:r>
          </a:p>
        </p:txBody>
      </p:sp>
    </p:spTree>
    <p:extLst>
      <p:ext uri="{BB962C8B-B14F-4D97-AF65-F5344CB8AC3E}">
        <p14:creationId xmlns:p14="http://schemas.microsoft.com/office/powerpoint/2010/main" val="222819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im: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4"/>
          <p:cNvSpPr>
            <a:spLocks noGrp="1"/>
          </p:cNvSpPr>
          <p:nvPr>
            <p:ph type="title" hasCustomPrompt="1"/>
          </p:nvPr>
        </p:nvSpPr>
        <p:spPr>
          <a:xfrm>
            <a:off x="530471" y="256032"/>
            <a:ext cx="11051927" cy="584444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UPDATE TITLE WITH STIMULUS TESTED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609600" y="1600200"/>
            <a:ext cx="4651375" cy="4419600"/>
          </a:xfrm>
          <a:ln w="19050">
            <a:solidFill>
              <a:schemeClr val="tx2"/>
            </a:solidFill>
          </a:ln>
        </p:spPr>
        <p:txBody>
          <a:bodyPr>
            <a:normAutofit/>
          </a:bodyPr>
          <a:lstStyle>
            <a:lvl1pPr>
              <a:defRPr sz="24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Upload Picture of Stimuli Tested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1" hasCustomPrompt="1"/>
          </p:nvPr>
        </p:nvSpPr>
        <p:spPr>
          <a:xfrm>
            <a:off x="6931023" y="1600200"/>
            <a:ext cx="4651375" cy="4419600"/>
          </a:xfrm>
          <a:ln w="19050">
            <a:solidFill>
              <a:schemeClr val="tx2"/>
            </a:solidFill>
          </a:ln>
        </p:spPr>
        <p:txBody>
          <a:bodyPr/>
          <a:lstStyle>
            <a:lvl1pPr>
              <a:defRPr lang="en-US" sz="2400" kern="12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Upload Picture of Stimuli Tested</a:t>
            </a:r>
          </a:p>
          <a:p>
            <a:endParaRPr 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1271587" y="1295400"/>
            <a:ext cx="3327400" cy="228600"/>
          </a:xfrm>
        </p:spPr>
        <p:txBody>
          <a:bodyPr anchor="ctr"/>
          <a:lstStyle>
            <a:lvl1pPr algn="ctr">
              <a:defRPr sz="1800">
                <a:solidFill>
                  <a:schemeClr val="accent4">
                    <a:lumMod val="75000"/>
                  </a:schemeClr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Name the Concept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7593010" y="1295400"/>
            <a:ext cx="3327400" cy="228600"/>
          </a:xfrm>
        </p:spPr>
        <p:txBody>
          <a:bodyPr anchor="ctr"/>
          <a:lstStyle>
            <a:lvl1pPr algn="ctr">
              <a:defRPr sz="1800">
                <a:solidFill>
                  <a:schemeClr val="accent4">
                    <a:lumMod val="75000"/>
                  </a:schemeClr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Name the Concept</a:t>
            </a:r>
          </a:p>
        </p:txBody>
      </p:sp>
    </p:spTree>
    <p:extLst>
      <p:ext uri="{BB962C8B-B14F-4D97-AF65-F5344CB8AC3E}">
        <p14:creationId xmlns:p14="http://schemas.microsoft.com/office/powerpoint/2010/main" val="3095042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im: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4"/>
          <p:cNvSpPr>
            <a:spLocks noGrp="1"/>
          </p:cNvSpPr>
          <p:nvPr>
            <p:ph type="title" hasCustomPrompt="1"/>
          </p:nvPr>
        </p:nvSpPr>
        <p:spPr>
          <a:xfrm>
            <a:off x="530471" y="256032"/>
            <a:ext cx="11051927" cy="584444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UPDATE TITLE WITH STIMULUS TESTED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530471" y="2057398"/>
            <a:ext cx="3311053" cy="3146065"/>
          </a:xfrm>
          <a:ln w="19050">
            <a:solidFill>
              <a:schemeClr val="tx2"/>
            </a:solidFill>
          </a:ln>
        </p:spPr>
        <p:txBody>
          <a:bodyPr>
            <a:normAutofit/>
          </a:bodyPr>
          <a:lstStyle>
            <a:lvl1pPr>
              <a:defRPr sz="24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Upload Picture of Stimuli Tested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1" hasCustomPrompt="1"/>
          </p:nvPr>
        </p:nvSpPr>
        <p:spPr>
          <a:xfrm>
            <a:off x="4400908" y="2057400"/>
            <a:ext cx="3311053" cy="3146065"/>
          </a:xfrm>
          <a:ln w="19050">
            <a:solidFill>
              <a:schemeClr val="tx2"/>
            </a:solidFill>
          </a:ln>
        </p:spPr>
        <p:txBody>
          <a:bodyPr/>
          <a:lstStyle>
            <a:lvl1pPr>
              <a:defRPr lang="en-US" sz="2400" kern="12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Upload Picture of Stimuli Tested</a:t>
            </a:r>
          </a:p>
          <a:p>
            <a:endParaRPr lang="en-US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8271345" y="2057399"/>
            <a:ext cx="3311053" cy="3146065"/>
          </a:xfrm>
          <a:ln w="19050">
            <a:solidFill>
              <a:schemeClr val="tx2"/>
            </a:solidFill>
          </a:ln>
        </p:spPr>
        <p:txBody>
          <a:bodyPr/>
          <a:lstStyle>
            <a:lvl1pPr>
              <a:defRPr lang="en-US" sz="2400" kern="12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Upload Picture of Stimuli Tested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902859" y="1679331"/>
            <a:ext cx="2566276" cy="225669"/>
          </a:xfrm>
        </p:spPr>
        <p:txBody>
          <a:bodyPr anchor="ctr"/>
          <a:lstStyle>
            <a:lvl1pPr algn="ctr">
              <a:defRPr sz="1800">
                <a:solidFill>
                  <a:schemeClr val="accent4">
                    <a:lumMod val="75000"/>
                  </a:schemeClr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Name the Concept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773296" y="1679331"/>
            <a:ext cx="2566276" cy="225669"/>
          </a:xfrm>
        </p:spPr>
        <p:txBody>
          <a:bodyPr anchor="ctr"/>
          <a:lstStyle>
            <a:lvl1pPr algn="ctr">
              <a:defRPr sz="1800">
                <a:solidFill>
                  <a:schemeClr val="accent4">
                    <a:lumMod val="75000"/>
                  </a:schemeClr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Name the Concept</a:t>
            </a: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8643733" y="1679331"/>
            <a:ext cx="2566276" cy="225669"/>
          </a:xfrm>
        </p:spPr>
        <p:txBody>
          <a:bodyPr anchor="ctr"/>
          <a:lstStyle>
            <a:lvl1pPr algn="ctr">
              <a:defRPr sz="1800">
                <a:solidFill>
                  <a:schemeClr val="accent4">
                    <a:lumMod val="75000"/>
                  </a:schemeClr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Name the Concept</a:t>
            </a:r>
          </a:p>
        </p:txBody>
      </p:sp>
    </p:spTree>
    <p:extLst>
      <p:ext uri="{BB962C8B-B14F-4D97-AF65-F5344CB8AC3E}">
        <p14:creationId xmlns:p14="http://schemas.microsoft.com/office/powerpoint/2010/main" val="956437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im: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4"/>
          <p:cNvSpPr>
            <a:spLocks noGrp="1"/>
          </p:cNvSpPr>
          <p:nvPr>
            <p:ph type="title" hasCustomPrompt="1"/>
          </p:nvPr>
        </p:nvSpPr>
        <p:spPr>
          <a:xfrm>
            <a:off x="530471" y="256032"/>
            <a:ext cx="11051927" cy="584444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UPDATE TITLE WITH STIMULUS TESTED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609601" y="2057400"/>
            <a:ext cx="2566276" cy="2438400"/>
          </a:xfrm>
          <a:ln w="19050">
            <a:solidFill>
              <a:schemeClr val="tx2"/>
            </a:solidFill>
          </a:ln>
        </p:spPr>
        <p:txBody>
          <a:bodyPr>
            <a:normAutofit/>
          </a:bodyPr>
          <a:lstStyle>
            <a:lvl1pPr>
              <a:defRPr sz="24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Upload Picture of Stimuli Tested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1" hasCustomPrompt="1"/>
          </p:nvPr>
        </p:nvSpPr>
        <p:spPr>
          <a:xfrm>
            <a:off x="3411775" y="2057400"/>
            <a:ext cx="2566276" cy="2438400"/>
          </a:xfrm>
          <a:ln w="19050">
            <a:solidFill>
              <a:schemeClr val="tx2"/>
            </a:solidFill>
          </a:ln>
        </p:spPr>
        <p:txBody>
          <a:bodyPr/>
          <a:lstStyle>
            <a:lvl1pPr>
              <a:defRPr lang="en-US" sz="2400" kern="12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Upload Picture of Stimuli Tested</a:t>
            </a:r>
          </a:p>
          <a:p>
            <a:endParaRPr lang="en-US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6213949" y="2057400"/>
            <a:ext cx="2566276" cy="2438400"/>
          </a:xfrm>
          <a:ln w="19050">
            <a:solidFill>
              <a:schemeClr val="tx2"/>
            </a:solidFill>
          </a:ln>
        </p:spPr>
        <p:txBody>
          <a:bodyPr/>
          <a:lstStyle>
            <a:lvl1pPr>
              <a:defRPr lang="en-US" sz="2400" kern="12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Upload Picture of Stimuli Tested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1" y="1679331"/>
            <a:ext cx="2566276" cy="225669"/>
          </a:xfrm>
        </p:spPr>
        <p:txBody>
          <a:bodyPr anchor="ctr"/>
          <a:lstStyle>
            <a:lvl1pPr algn="ctr">
              <a:defRPr sz="1800">
                <a:solidFill>
                  <a:schemeClr val="accent4">
                    <a:lumMod val="75000"/>
                  </a:schemeClr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Name the Concept</a:t>
            </a:r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9016122" y="2057400"/>
            <a:ext cx="2566276" cy="2438400"/>
          </a:xfrm>
          <a:ln w="19050">
            <a:solidFill>
              <a:schemeClr val="tx2"/>
            </a:solidFill>
          </a:ln>
        </p:spPr>
        <p:txBody>
          <a:bodyPr/>
          <a:lstStyle>
            <a:lvl1pPr>
              <a:defRPr lang="en-US" sz="2400" kern="12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Upload Picture of Stimuli Tested</a:t>
            </a:r>
          </a:p>
          <a:p>
            <a:endParaRPr lang="en-US" dirty="0"/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3411775" y="1679331"/>
            <a:ext cx="2566276" cy="225669"/>
          </a:xfrm>
        </p:spPr>
        <p:txBody>
          <a:bodyPr anchor="ctr"/>
          <a:lstStyle>
            <a:lvl1pPr algn="ctr">
              <a:defRPr sz="1800">
                <a:solidFill>
                  <a:schemeClr val="accent4">
                    <a:lumMod val="75000"/>
                  </a:schemeClr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Name the Concept</a:t>
            </a: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6213949" y="1679331"/>
            <a:ext cx="2566276" cy="225669"/>
          </a:xfrm>
        </p:spPr>
        <p:txBody>
          <a:bodyPr anchor="ctr"/>
          <a:lstStyle>
            <a:lvl1pPr algn="ctr">
              <a:defRPr sz="1800">
                <a:solidFill>
                  <a:schemeClr val="accent4">
                    <a:lumMod val="75000"/>
                  </a:schemeClr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Name the Concept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9016122" y="1679331"/>
            <a:ext cx="2566276" cy="225669"/>
          </a:xfrm>
        </p:spPr>
        <p:txBody>
          <a:bodyPr anchor="ctr"/>
          <a:lstStyle>
            <a:lvl1pPr algn="ctr">
              <a:defRPr sz="1800">
                <a:solidFill>
                  <a:schemeClr val="accent4">
                    <a:lumMod val="75000"/>
                  </a:schemeClr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Name the Concept</a:t>
            </a:r>
          </a:p>
        </p:txBody>
      </p:sp>
    </p:spTree>
    <p:extLst>
      <p:ext uri="{BB962C8B-B14F-4D97-AF65-F5344CB8AC3E}">
        <p14:creationId xmlns:p14="http://schemas.microsoft.com/office/powerpoint/2010/main" val="3812736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im: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4"/>
          <p:cNvSpPr>
            <a:spLocks noGrp="1"/>
          </p:cNvSpPr>
          <p:nvPr>
            <p:ph type="title" hasCustomPrompt="1"/>
          </p:nvPr>
        </p:nvSpPr>
        <p:spPr>
          <a:xfrm>
            <a:off x="530471" y="256032"/>
            <a:ext cx="11051927" cy="584444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UPDATE TITLE WITH STIMULUS TESTED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099316" y="1295400"/>
            <a:ext cx="2405884" cy="2286000"/>
          </a:xfrm>
          <a:ln w="19050">
            <a:solidFill>
              <a:schemeClr val="tx2"/>
            </a:solidFill>
          </a:ln>
        </p:spPr>
        <p:txBody>
          <a:bodyPr>
            <a:normAutofit/>
          </a:bodyPr>
          <a:lstStyle>
            <a:lvl1pPr>
              <a:defRPr sz="24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Upload Picture of Stimuli Tested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1" hasCustomPrompt="1"/>
          </p:nvPr>
        </p:nvSpPr>
        <p:spPr>
          <a:xfrm>
            <a:off x="1093732" y="4029808"/>
            <a:ext cx="2405884" cy="2286000"/>
          </a:xfrm>
          <a:ln w="19050">
            <a:solidFill>
              <a:schemeClr val="tx2"/>
            </a:solidFill>
          </a:ln>
        </p:spPr>
        <p:txBody>
          <a:bodyPr/>
          <a:lstStyle>
            <a:lvl1pPr>
              <a:defRPr lang="en-US" sz="2400" kern="12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Upload Picture of Stimuli Tested</a:t>
            </a:r>
          </a:p>
          <a:p>
            <a:endParaRPr lang="en-US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8610600" y="1295400"/>
            <a:ext cx="2405884" cy="2286000"/>
          </a:xfrm>
          <a:ln w="19050">
            <a:solidFill>
              <a:schemeClr val="tx2"/>
            </a:solidFill>
          </a:ln>
        </p:spPr>
        <p:txBody>
          <a:bodyPr/>
          <a:lstStyle>
            <a:lvl1pPr>
              <a:defRPr lang="en-US" sz="2400" kern="12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Upload Picture of Stimuli Tested</a:t>
            </a:r>
          </a:p>
          <a:p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4854958" y="1295400"/>
            <a:ext cx="2405884" cy="2286000"/>
          </a:xfrm>
          <a:ln w="19050">
            <a:solidFill>
              <a:schemeClr val="tx2"/>
            </a:solidFill>
          </a:ln>
        </p:spPr>
        <p:txBody>
          <a:bodyPr/>
          <a:lstStyle>
            <a:lvl1pPr>
              <a:defRPr lang="en-US" sz="2400" kern="12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Upload Picture of Stimuli Tested</a:t>
            </a:r>
          </a:p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4852166" y="4029808"/>
            <a:ext cx="2405884" cy="2286000"/>
          </a:xfrm>
          <a:ln w="19050">
            <a:solidFill>
              <a:schemeClr val="tx2"/>
            </a:solidFill>
          </a:ln>
        </p:spPr>
        <p:txBody>
          <a:bodyPr/>
          <a:lstStyle>
            <a:lvl1pPr>
              <a:defRPr lang="en-US" sz="2400" kern="12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Upload Picture of Stimuli Tested</a:t>
            </a:r>
          </a:p>
          <a:p>
            <a:endParaRPr lang="en-US" dirty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8610600" y="4038600"/>
            <a:ext cx="2405884" cy="2286000"/>
          </a:xfrm>
          <a:ln w="19050">
            <a:solidFill>
              <a:schemeClr val="tx2"/>
            </a:solidFill>
          </a:ln>
        </p:spPr>
        <p:txBody>
          <a:bodyPr/>
          <a:lstStyle>
            <a:lvl1pPr>
              <a:defRPr lang="en-US" sz="2400" kern="12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Upload Picture of Stimuli Tested</a:t>
            </a:r>
          </a:p>
          <a:p>
            <a:endParaRPr lang="en-US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632974" y="1043352"/>
            <a:ext cx="3327400" cy="228600"/>
          </a:xfrm>
        </p:spPr>
        <p:txBody>
          <a:bodyPr anchor="ctr"/>
          <a:lstStyle>
            <a:lvl1pPr algn="ctr">
              <a:defRPr sz="1800">
                <a:solidFill>
                  <a:schemeClr val="accent4">
                    <a:lumMod val="75000"/>
                  </a:schemeClr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Name the Concept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4391408" y="1043352"/>
            <a:ext cx="3327400" cy="228600"/>
          </a:xfrm>
        </p:spPr>
        <p:txBody>
          <a:bodyPr anchor="ctr"/>
          <a:lstStyle>
            <a:lvl1pPr algn="ctr">
              <a:defRPr sz="1800">
                <a:solidFill>
                  <a:schemeClr val="accent4">
                    <a:lumMod val="75000"/>
                  </a:schemeClr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Name the Concept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8149842" y="1043352"/>
            <a:ext cx="3327400" cy="228600"/>
          </a:xfrm>
        </p:spPr>
        <p:txBody>
          <a:bodyPr anchor="ctr"/>
          <a:lstStyle>
            <a:lvl1pPr algn="ctr">
              <a:defRPr sz="1800">
                <a:solidFill>
                  <a:schemeClr val="accent4">
                    <a:lumMod val="75000"/>
                  </a:schemeClr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Name the Concept</a:t>
            </a:r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624182" y="3758710"/>
            <a:ext cx="3327400" cy="228600"/>
          </a:xfrm>
        </p:spPr>
        <p:txBody>
          <a:bodyPr anchor="ctr"/>
          <a:lstStyle>
            <a:lvl1pPr algn="ctr">
              <a:defRPr sz="1800">
                <a:solidFill>
                  <a:schemeClr val="accent4">
                    <a:lumMod val="75000"/>
                  </a:schemeClr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Name the Concept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4382616" y="3758710"/>
            <a:ext cx="3327400" cy="228600"/>
          </a:xfrm>
        </p:spPr>
        <p:txBody>
          <a:bodyPr anchor="ctr"/>
          <a:lstStyle>
            <a:lvl1pPr algn="ctr">
              <a:defRPr sz="1800">
                <a:solidFill>
                  <a:schemeClr val="accent4">
                    <a:lumMod val="75000"/>
                  </a:schemeClr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Name the Concept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21" hasCustomPrompt="1"/>
          </p:nvPr>
        </p:nvSpPr>
        <p:spPr>
          <a:xfrm>
            <a:off x="8141050" y="3758710"/>
            <a:ext cx="3327400" cy="228600"/>
          </a:xfrm>
        </p:spPr>
        <p:txBody>
          <a:bodyPr anchor="ctr"/>
          <a:lstStyle>
            <a:lvl1pPr algn="ctr">
              <a:defRPr sz="1800">
                <a:solidFill>
                  <a:schemeClr val="accent4">
                    <a:lumMod val="75000"/>
                  </a:schemeClr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Name the Concept</a:t>
            </a:r>
          </a:p>
        </p:txBody>
      </p:sp>
    </p:spTree>
    <p:extLst>
      <p:ext uri="{BB962C8B-B14F-4D97-AF65-F5344CB8AC3E}">
        <p14:creationId xmlns:p14="http://schemas.microsoft.com/office/powerpoint/2010/main" val="40660353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Comparis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3770861" y="1828800"/>
            <a:ext cx="1497068" cy="1422470"/>
          </a:xfrm>
          <a:ln w="19050">
            <a:solidFill>
              <a:schemeClr val="tx2"/>
            </a:solidFill>
          </a:ln>
        </p:spPr>
        <p:txBody>
          <a:bodyPr>
            <a:normAutofit/>
          </a:bodyPr>
          <a:lstStyle>
            <a:lvl1pPr algn="ctr">
              <a:defRPr sz="12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Upload Picture of Stimuli Tested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1" hasCustomPrompt="1"/>
          </p:nvPr>
        </p:nvSpPr>
        <p:spPr>
          <a:xfrm>
            <a:off x="613626" y="1828800"/>
            <a:ext cx="1497068" cy="1422470"/>
          </a:xfrm>
          <a:ln w="19050">
            <a:solidFill>
              <a:schemeClr val="tx2"/>
            </a:solidFill>
          </a:ln>
        </p:spPr>
        <p:txBody>
          <a:bodyPr>
            <a:noAutofit/>
          </a:bodyPr>
          <a:lstStyle>
            <a:lvl1pPr algn="ctr">
              <a:defRPr lang="en-US" sz="1200" kern="12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Upload Picture of Stimuli Tested</a:t>
            </a:r>
          </a:p>
          <a:p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10085330" y="1828800"/>
            <a:ext cx="1497068" cy="1422470"/>
          </a:xfrm>
          <a:ln w="19050">
            <a:solidFill>
              <a:schemeClr val="tx2"/>
            </a:solidFill>
          </a:ln>
        </p:spPr>
        <p:txBody>
          <a:bodyPr>
            <a:noAutofit/>
          </a:bodyPr>
          <a:lstStyle>
            <a:lvl1pPr algn="ctr">
              <a:defRPr lang="en-US" sz="1200" kern="12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Upload Picture of Stimuli Tested</a:t>
            </a:r>
          </a:p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6928096" y="1828800"/>
            <a:ext cx="1497068" cy="1422470"/>
          </a:xfrm>
          <a:ln w="19050">
            <a:solidFill>
              <a:schemeClr val="tx2"/>
            </a:solidFill>
          </a:ln>
        </p:spPr>
        <p:txBody>
          <a:bodyPr>
            <a:noAutofit/>
          </a:bodyPr>
          <a:lstStyle>
            <a:lvl1pPr algn="ctr">
              <a:defRPr lang="en-US" sz="1200" kern="12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Upload Picture of Stimuli Tested</a:t>
            </a:r>
          </a:p>
          <a:p>
            <a:endParaRPr lang="en-US" dirty="0"/>
          </a:p>
        </p:txBody>
      </p:sp>
      <p:sp>
        <p:nvSpPr>
          <p:cNvPr id="17" name="Title 14"/>
          <p:cNvSpPr>
            <a:spLocks noGrp="1"/>
          </p:cNvSpPr>
          <p:nvPr>
            <p:ph type="title" hasCustomPrompt="1"/>
          </p:nvPr>
        </p:nvSpPr>
        <p:spPr>
          <a:xfrm>
            <a:off x="609600" y="256032"/>
            <a:ext cx="10972798" cy="584444"/>
          </a:xfrm>
        </p:spPr>
        <p:txBody>
          <a:bodyPr lIns="0"/>
          <a:lstStyle>
            <a:lvl1pPr>
              <a:defRPr/>
            </a:lvl1pPr>
          </a:lstStyle>
          <a:p>
            <a:r>
              <a:rPr lang="en-US" dirty="0"/>
              <a:t>UPDATE TITLE</a:t>
            </a:r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6" hasCustomPrompt="1"/>
          </p:nvPr>
        </p:nvSpPr>
        <p:spPr>
          <a:xfrm>
            <a:off x="609600" y="668221"/>
            <a:ext cx="10972798" cy="931979"/>
          </a:xfrm>
        </p:spPr>
        <p:txBody>
          <a:bodyPr lIns="0" rIns="0">
            <a:normAutofit/>
          </a:bodyPr>
          <a:lstStyle>
            <a:lvl1pPr>
              <a:spcBef>
                <a:spcPts val="0"/>
              </a:spcBef>
              <a:defRPr sz="240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Bef>
                <a:spcPts val="5400"/>
              </a:spcBef>
              <a:defRPr sz="2800"/>
            </a:lvl2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en-US" dirty="0"/>
              <a:t>Headline Finding…</a:t>
            </a:r>
          </a:p>
        </p:txBody>
      </p:sp>
    </p:spTree>
    <p:extLst>
      <p:ext uri="{BB962C8B-B14F-4D97-AF65-F5344CB8AC3E}">
        <p14:creationId xmlns:p14="http://schemas.microsoft.com/office/powerpoint/2010/main" val="1588074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Comparison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2507967" y="1828800"/>
            <a:ext cx="1497068" cy="1422470"/>
          </a:xfrm>
          <a:ln w="19050">
            <a:solidFill>
              <a:schemeClr val="tx2"/>
            </a:solidFill>
          </a:ln>
        </p:spPr>
        <p:txBody>
          <a:bodyPr>
            <a:normAutofit/>
          </a:bodyPr>
          <a:lstStyle>
            <a:lvl1pPr algn="ctr">
              <a:defRPr sz="12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Upload Picture of Stimuli Tested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1" hasCustomPrompt="1"/>
          </p:nvPr>
        </p:nvSpPr>
        <p:spPr>
          <a:xfrm>
            <a:off x="613626" y="1828800"/>
            <a:ext cx="1497068" cy="1422470"/>
          </a:xfrm>
          <a:ln w="19050">
            <a:solidFill>
              <a:schemeClr val="tx2"/>
            </a:solidFill>
          </a:ln>
        </p:spPr>
        <p:txBody>
          <a:bodyPr>
            <a:noAutofit/>
          </a:bodyPr>
          <a:lstStyle>
            <a:lvl1pPr algn="ctr">
              <a:defRPr lang="en-US" sz="1200" kern="12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Upload Picture of Stimuli Tested</a:t>
            </a:r>
          </a:p>
          <a:p>
            <a:endParaRPr lang="en-US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8190990" y="1828800"/>
            <a:ext cx="1497068" cy="1422470"/>
          </a:xfrm>
          <a:ln w="19050">
            <a:solidFill>
              <a:schemeClr val="tx2"/>
            </a:solidFill>
          </a:ln>
        </p:spPr>
        <p:txBody>
          <a:bodyPr>
            <a:noAutofit/>
          </a:bodyPr>
          <a:lstStyle>
            <a:lvl1pPr algn="ctr">
              <a:defRPr lang="en-US" sz="1200" kern="12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Upload Picture of Stimuli Tested</a:t>
            </a:r>
          </a:p>
          <a:p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6296649" y="1828800"/>
            <a:ext cx="1497068" cy="1422470"/>
          </a:xfrm>
          <a:ln w="19050">
            <a:solidFill>
              <a:schemeClr val="tx2"/>
            </a:solidFill>
          </a:ln>
        </p:spPr>
        <p:txBody>
          <a:bodyPr>
            <a:noAutofit/>
          </a:bodyPr>
          <a:lstStyle>
            <a:lvl1pPr algn="ctr">
              <a:defRPr lang="en-US" sz="1200" kern="12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Upload Picture of Stimuli Tested</a:t>
            </a:r>
          </a:p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4402308" y="1828800"/>
            <a:ext cx="1497068" cy="1422470"/>
          </a:xfrm>
          <a:ln w="19050">
            <a:solidFill>
              <a:schemeClr val="tx2"/>
            </a:solidFill>
          </a:ln>
        </p:spPr>
        <p:txBody>
          <a:bodyPr>
            <a:noAutofit/>
          </a:bodyPr>
          <a:lstStyle>
            <a:lvl1pPr algn="ctr">
              <a:defRPr lang="en-US" sz="1200" kern="12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Upload Picture of Stimuli Tested</a:t>
            </a:r>
          </a:p>
          <a:p>
            <a:endParaRPr lang="en-US" dirty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10085330" y="1828800"/>
            <a:ext cx="1497068" cy="1422470"/>
          </a:xfrm>
          <a:ln w="19050">
            <a:solidFill>
              <a:schemeClr val="tx2"/>
            </a:solidFill>
          </a:ln>
        </p:spPr>
        <p:txBody>
          <a:bodyPr>
            <a:noAutofit/>
          </a:bodyPr>
          <a:lstStyle>
            <a:lvl1pPr algn="ctr">
              <a:defRPr lang="en-US" sz="1200" kern="1200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Upload Picture of Stimuli Tested</a:t>
            </a:r>
          </a:p>
          <a:p>
            <a:endParaRPr lang="en-US" dirty="0"/>
          </a:p>
        </p:txBody>
      </p:sp>
      <p:sp>
        <p:nvSpPr>
          <p:cNvPr id="17" name="Title 14"/>
          <p:cNvSpPr>
            <a:spLocks noGrp="1"/>
          </p:cNvSpPr>
          <p:nvPr>
            <p:ph type="title" hasCustomPrompt="1"/>
          </p:nvPr>
        </p:nvSpPr>
        <p:spPr>
          <a:xfrm>
            <a:off x="609600" y="256032"/>
            <a:ext cx="10972798" cy="584444"/>
          </a:xfrm>
        </p:spPr>
        <p:txBody>
          <a:bodyPr lIns="0"/>
          <a:lstStyle>
            <a:lvl1pPr>
              <a:defRPr/>
            </a:lvl1pPr>
          </a:lstStyle>
          <a:p>
            <a:r>
              <a:rPr lang="en-US" dirty="0"/>
              <a:t>UPDATE TITLE</a:t>
            </a:r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6" hasCustomPrompt="1"/>
          </p:nvPr>
        </p:nvSpPr>
        <p:spPr>
          <a:xfrm>
            <a:off x="609600" y="668221"/>
            <a:ext cx="10972798" cy="931979"/>
          </a:xfrm>
        </p:spPr>
        <p:txBody>
          <a:bodyPr lIns="0" rIns="0">
            <a:normAutofit/>
          </a:bodyPr>
          <a:lstStyle>
            <a:lvl1pPr>
              <a:spcBef>
                <a:spcPts val="0"/>
              </a:spcBef>
              <a:defRPr sz="240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Bef>
                <a:spcPts val="5400"/>
              </a:spcBef>
              <a:defRPr sz="2800"/>
            </a:lvl2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en-US" dirty="0"/>
              <a:t>Headline Finding…</a:t>
            </a:r>
          </a:p>
        </p:txBody>
      </p:sp>
    </p:spTree>
    <p:extLst>
      <p:ext uri="{BB962C8B-B14F-4D97-AF65-F5344CB8AC3E}">
        <p14:creationId xmlns:p14="http://schemas.microsoft.com/office/powerpoint/2010/main" val="36700883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71814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4"/>
          <p:cNvSpPr>
            <a:spLocks noGrp="1"/>
          </p:cNvSpPr>
          <p:nvPr>
            <p:ph type="title" hasCustomPrompt="1"/>
          </p:nvPr>
        </p:nvSpPr>
        <p:spPr>
          <a:xfrm>
            <a:off x="609600" y="256032"/>
            <a:ext cx="10972798" cy="584444"/>
          </a:xfrm>
        </p:spPr>
        <p:txBody>
          <a:bodyPr lIns="0"/>
          <a:lstStyle>
            <a:lvl1pPr>
              <a:defRPr/>
            </a:lvl1pPr>
          </a:lstStyle>
          <a:p>
            <a:r>
              <a:rPr lang="en-US" dirty="0"/>
              <a:t>UPDATE TITLE</a:t>
            </a:r>
          </a:p>
        </p:txBody>
      </p:sp>
    </p:spTree>
    <p:extLst>
      <p:ext uri="{BB962C8B-B14F-4D97-AF65-F5344CB8AC3E}">
        <p14:creationId xmlns:p14="http://schemas.microsoft.com/office/powerpoint/2010/main" val="27181810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4"/>
          <p:cNvSpPr>
            <a:spLocks noGrp="1"/>
          </p:cNvSpPr>
          <p:nvPr>
            <p:ph type="title" hasCustomPrompt="1"/>
          </p:nvPr>
        </p:nvSpPr>
        <p:spPr>
          <a:xfrm>
            <a:off x="609600" y="256032"/>
            <a:ext cx="10972798" cy="584444"/>
          </a:xfrm>
        </p:spPr>
        <p:txBody>
          <a:bodyPr lIns="0"/>
          <a:lstStyle>
            <a:lvl1pPr>
              <a:defRPr/>
            </a:lvl1pPr>
          </a:lstStyle>
          <a:p>
            <a:r>
              <a:rPr lang="en-US" dirty="0"/>
              <a:t>UPDATE TITLE</a:t>
            </a:r>
          </a:p>
        </p:txBody>
      </p:sp>
      <p:sp>
        <p:nvSpPr>
          <p:cNvPr id="5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668221"/>
            <a:ext cx="10972798" cy="931979"/>
          </a:xfrm>
        </p:spPr>
        <p:txBody>
          <a:bodyPr lIns="0" rIns="0">
            <a:normAutofit/>
          </a:bodyPr>
          <a:lstStyle>
            <a:lvl1pPr>
              <a:spcBef>
                <a:spcPts val="0"/>
              </a:spcBef>
              <a:defRPr sz="240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Bef>
                <a:spcPts val="5400"/>
              </a:spcBef>
              <a:defRPr sz="2800"/>
            </a:lvl2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en-US" dirty="0"/>
              <a:t>Headline Finding…</a:t>
            </a:r>
          </a:p>
        </p:txBody>
      </p:sp>
    </p:spTree>
    <p:extLst>
      <p:ext uri="{BB962C8B-B14F-4D97-AF65-F5344CB8AC3E}">
        <p14:creationId xmlns:p14="http://schemas.microsoft.com/office/powerpoint/2010/main" val="1296161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6019800" y="3330329"/>
            <a:ext cx="5550876" cy="1593362"/>
          </a:xfrm>
          <a:prstGeom prst="rect">
            <a:avLst/>
          </a:prstGeom>
        </p:spPr>
        <p:txBody>
          <a:bodyPr tIns="0"/>
          <a:lstStyle>
            <a:lvl1pPr marL="0" indent="0" algn="l" defTabSz="914400" rtl="0" eaLnBrk="1" latinLnBrk="0" hangingPunct="1">
              <a:lnSpc>
                <a:spcPct val="80000"/>
              </a:lnSpc>
              <a:buNone/>
              <a:defRPr lang="en-US" sz="6000" b="0" kern="1200" cap="all" dirty="0" smtClean="0">
                <a:solidFill>
                  <a:srgbClr val="FFFFFF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lang="en-US" sz="80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buNone/>
              <a:defRPr lang="en-US" sz="80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buNone/>
              <a:defRPr lang="en-US" sz="80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buNone/>
              <a:defRPr lang="en-US" sz="80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Section TITLE</a:t>
            </a:r>
          </a:p>
        </p:txBody>
      </p:sp>
      <p:pic>
        <p:nvPicPr>
          <p:cNvPr id="10" name="Shape 27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8903677" y="5757985"/>
            <a:ext cx="2667000" cy="82232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/>
          <p:cNvSpPr/>
          <p:nvPr userDrawn="1"/>
        </p:nvSpPr>
        <p:spPr>
          <a:xfrm>
            <a:off x="-783164" y="-580471"/>
            <a:ext cx="6693549" cy="5755807"/>
          </a:xfrm>
          <a:prstGeom prst="rect">
            <a:avLst/>
          </a:prstGeom>
          <a:blipFill dpi="0" rotWithShape="1">
            <a:blip r:embed="rId3">
              <a:alphaModFix amt="20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91D8B-3D2D-4DA8-AF16-61BC4BACADF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09926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609600" y="475939"/>
            <a:ext cx="3962400" cy="277368"/>
          </a:xfrm>
        </p:spPr>
        <p:txBody>
          <a:bodyPr lIns="0" tIns="0" anchor="t">
            <a:normAutofit/>
          </a:bodyPr>
          <a:lstStyle>
            <a:lvl1pPr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ADD TITLE – ALL CAPITALS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609358" y="668221"/>
            <a:ext cx="3962642" cy="1084379"/>
          </a:xfrm>
        </p:spPr>
        <p:txBody>
          <a:bodyPr lIns="0"/>
          <a:lstStyle>
            <a:lvl1pPr>
              <a:spcBef>
                <a:spcPts val="0"/>
              </a:spcBef>
              <a:defRPr sz="300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Bef>
                <a:spcPts val="5400"/>
              </a:spcBef>
              <a:defRPr sz="2800"/>
            </a:lvl2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en-US" dirty="0"/>
              <a:t>Main take away.  Don’t go below the blue line.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09600" y="1752600"/>
            <a:ext cx="18288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56250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: Two Column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609600" y="475939"/>
            <a:ext cx="3962400" cy="277368"/>
          </a:xfrm>
        </p:spPr>
        <p:txBody>
          <a:bodyPr lIns="0" tIns="0" anchor="t">
            <a:normAutofit/>
          </a:bodyPr>
          <a:lstStyle>
            <a:lvl1pPr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ADD TITLE – ALL CAPITALS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609358" y="668221"/>
            <a:ext cx="3962642" cy="1084379"/>
          </a:xfrm>
        </p:spPr>
        <p:txBody>
          <a:bodyPr lIns="0"/>
          <a:lstStyle>
            <a:lvl1pPr>
              <a:spcBef>
                <a:spcPts val="0"/>
              </a:spcBef>
              <a:defRPr sz="300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Bef>
                <a:spcPts val="5400"/>
              </a:spcBef>
              <a:defRPr sz="2800"/>
            </a:lvl2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en-US" dirty="0"/>
              <a:t>Main take away.  Don’t go below the blue line.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09600" y="1752600"/>
            <a:ext cx="18288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67"/>
          <p:cNvSpPr>
            <a:spLocks noGrp="1"/>
          </p:cNvSpPr>
          <p:nvPr>
            <p:ph type="body" sz="quarter" idx="12" hasCustomPrompt="1"/>
          </p:nvPr>
        </p:nvSpPr>
        <p:spPr>
          <a:xfrm>
            <a:off x="609357" y="1954801"/>
            <a:ext cx="3051630" cy="4217399"/>
          </a:xfrm>
        </p:spPr>
        <p:txBody>
          <a:bodyPr lIns="0">
            <a:normAutofit/>
          </a:bodyPr>
          <a:lstStyle>
            <a:lvl1pPr>
              <a:lnSpc>
                <a:spcPts val="2000"/>
              </a:lnSpc>
              <a:defRPr sz="1400">
                <a:solidFill>
                  <a:schemeClr val="tx2"/>
                </a:solidFill>
                <a:latin typeface="+mn-lt"/>
              </a:defRPr>
            </a:lvl1pPr>
            <a:lvl2pPr marL="457200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2pPr>
            <a:lvl3pPr marL="862013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3pPr>
            <a:lvl4pPr marL="400050" indent="0">
              <a:lnSpc>
                <a:spcPts val="2000"/>
              </a:lnSpc>
              <a:spcAft>
                <a:spcPts val="600"/>
              </a:spcAft>
              <a:buNone/>
              <a:defRPr sz="1200" i="1">
                <a:solidFill>
                  <a:schemeClr val="accent1"/>
                </a:solidFill>
                <a:cs typeface="Calibri" panose="020F0502020204030204" pitchFamily="34" charset="0"/>
              </a:defRPr>
            </a:lvl4pPr>
          </a:lstStyle>
          <a:p>
            <a:pPr lvl="0"/>
            <a:r>
              <a:rPr lang="en-US" dirty="0"/>
              <a:t>Body Copy…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Text Placeholder 67"/>
          <p:cNvSpPr>
            <a:spLocks noGrp="1"/>
          </p:cNvSpPr>
          <p:nvPr>
            <p:ph type="body" sz="quarter" idx="13" hasCustomPrompt="1"/>
          </p:nvPr>
        </p:nvSpPr>
        <p:spPr>
          <a:xfrm>
            <a:off x="4038600" y="1954801"/>
            <a:ext cx="3048000" cy="4217399"/>
          </a:xfrm>
        </p:spPr>
        <p:txBody>
          <a:bodyPr lIns="0">
            <a:normAutofit/>
          </a:bodyPr>
          <a:lstStyle>
            <a:lvl1pPr>
              <a:lnSpc>
                <a:spcPts val="2000"/>
              </a:lnSpc>
              <a:defRPr sz="1400">
                <a:solidFill>
                  <a:schemeClr val="tx2"/>
                </a:solidFill>
                <a:latin typeface="+mn-lt"/>
              </a:defRPr>
            </a:lvl1pPr>
            <a:lvl2pPr marL="457200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2pPr>
            <a:lvl3pPr marL="862013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3pPr>
            <a:lvl4pPr marL="460375" indent="0">
              <a:lnSpc>
                <a:spcPts val="2000"/>
              </a:lnSpc>
              <a:spcAft>
                <a:spcPts val="600"/>
              </a:spcAft>
              <a:buNone/>
              <a:defRPr sz="1200" i="1">
                <a:solidFill>
                  <a:schemeClr val="accent1"/>
                </a:solidFill>
                <a:cs typeface="Calibri" panose="020F0502020204030204" pitchFamily="34" charset="0"/>
              </a:defRPr>
            </a:lvl4pPr>
          </a:lstStyle>
          <a:p>
            <a:pPr lvl="0"/>
            <a:r>
              <a:rPr lang="en-US" dirty="0"/>
              <a:t>Body Copy…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3696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: Middle Column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609600" y="475939"/>
            <a:ext cx="3962400" cy="277368"/>
          </a:xfrm>
        </p:spPr>
        <p:txBody>
          <a:bodyPr lIns="0" tIns="0" anchor="t">
            <a:normAutofit/>
          </a:bodyPr>
          <a:lstStyle>
            <a:lvl1pPr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ADD TITLE – ALL CAPITALS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609358" y="668221"/>
            <a:ext cx="3962642" cy="1084379"/>
          </a:xfrm>
        </p:spPr>
        <p:txBody>
          <a:bodyPr lIns="0"/>
          <a:lstStyle>
            <a:lvl1pPr>
              <a:spcBef>
                <a:spcPts val="0"/>
              </a:spcBef>
              <a:defRPr sz="300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Bef>
                <a:spcPts val="5400"/>
              </a:spcBef>
              <a:defRPr sz="2800"/>
            </a:lvl2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en-US" dirty="0"/>
              <a:t>Main take away.  Don’t go below the blue line.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09600" y="1752600"/>
            <a:ext cx="18288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7"/>
          <p:cNvSpPr>
            <a:spLocks noGrp="1"/>
          </p:cNvSpPr>
          <p:nvPr>
            <p:ph type="body" sz="quarter" idx="13" hasCustomPrompt="1"/>
          </p:nvPr>
        </p:nvSpPr>
        <p:spPr>
          <a:xfrm>
            <a:off x="4038600" y="1954801"/>
            <a:ext cx="3886200" cy="4217399"/>
          </a:xfrm>
        </p:spPr>
        <p:txBody>
          <a:bodyPr lIns="0">
            <a:normAutofit/>
          </a:bodyPr>
          <a:lstStyle>
            <a:lvl1pPr>
              <a:lnSpc>
                <a:spcPts val="2000"/>
              </a:lnSpc>
              <a:defRPr sz="1400">
                <a:solidFill>
                  <a:schemeClr val="tx2"/>
                </a:solidFill>
                <a:latin typeface="+mn-lt"/>
              </a:defRPr>
            </a:lvl1pPr>
            <a:lvl2pPr marL="457200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2pPr>
            <a:lvl3pPr marL="862013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3pPr>
            <a:lvl4pPr marL="460375" indent="0">
              <a:lnSpc>
                <a:spcPts val="2000"/>
              </a:lnSpc>
              <a:spcAft>
                <a:spcPts val="600"/>
              </a:spcAft>
              <a:buNone/>
              <a:defRPr sz="1200" i="1">
                <a:solidFill>
                  <a:schemeClr val="accent1"/>
                </a:solidFill>
                <a:cs typeface="Calibri" panose="020F0502020204030204" pitchFamily="34" charset="0"/>
              </a:defRPr>
            </a:lvl4pPr>
          </a:lstStyle>
          <a:p>
            <a:pPr lvl="0"/>
            <a:r>
              <a:rPr lang="en-US" dirty="0"/>
              <a:t>Body Copy…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5955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: One Column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7"/>
          <p:cNvSpPr>
            <a:spLocks noGrp="1"/>
          </p:cNvSpPr>
          <p:nvPr>
            <p:ph type="body" sz="quarter" idx="13" hasCustomPrompt="1"/>
          </p:nvPr>
        </p:nvSpPr>
        <p:spPr>
          <a:xfrm>
            <a:off x="609356" y="1954801"/>
            <a:ext cx="4572243" cy="4217399"/>
          </a:xfrm>
        </p:spPr>
        <p:txBody>
          <a:bodyPr lIns="0">
            <a:normAutofit/>
          </a:bodyPr>
          <a:lstStyle>
            <a:lvl1pPr>
              <a:lnSpc>
                <a:spcPts val="2000"/>
              </a:lnSpc>
              <a:defRPr sz="1400">
                <a:solidFill>
                  <a:schemeClr val="tx2"/>
                </a:solidFill>
                <a:latin typeface="+mn-lt"/>
              </a:defRPr>
            </a:lvl1pPr>
            <a:lvl2pPr marL="457200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2pPr>
            <a:lvl3pPr marL="862013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3pPr>
            <a:lvl4pPr marL="400050" indent="0">
              <a:lnSpc>
                <a:spcPts val="2000"/>
              </a:lnSpc>
              <a:spcAft>
                <a:spcPts val="600"/>
              </a:spcAft>
              <a:buNone/>
              <a:defRPr sz="1200" i="1">
                <a:solidFill>
                  <a:schemeClr val="accent1"/>
                </a:solidFill>
                <a:cs typeface="Calibri" panose="020F0502020204030204" pitchFamily="34" charset="0"/>
              </a:defRPr>
            </a:lvl4pPr>
          </a:lstStyle>
          <a:p>
            <a:pPr lvl="0"/>
            <a:r>
              <a:rPr lang="en-US" dirty="0"/>
              <a:t>Body Copy…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609600" y="475939"/>
            <a:ext cx="3962400" cy="277368"/>
          </a:xfrm>
        </p:spPr>
        <p:txBody>
          <a:bodyPr lIns="0" tIns="0" anchor="t">
            <a:normAutofit/>
          </a:bodyPr>
          <a:lstStyle>
            <a:lvl1pPr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ADD TITLE – ALL CAPITALS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609358" y="668221"/>
            <a:ext cx="3962642" cy="1084379"/>
          </a:xfrm>
        </p:spPr>
        <p:txBody>
          <a:bodyPr lIns="0"/>
          <a:lstStyle>
            <a:lvl1pPr>
              <a:spcBef>
                <a:spcPts val="0"/>
              </a:spcBef>
              <a:defRPr sz="300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Bef>
                <a:spcPts val="5400"/>
              </a:spcBef>
              <a:defRPr sz="2800"/>
            </a:lvl2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en-US" dirty="0"/>
              <a:t>Main take away.  Don’t go below the blue line.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09600" y="1752600"/>
            <a:ext cx="18288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62492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: Detailed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611065" y="1954802"/>
            <a:ext cx="10971335" cy="701675"/>
          </a:xfrm>
        </p:spPr>
        <p:txBody>
          <a:bodyPr lIns="0" rIns="0" anchor="t">
            <a:normAutofit/>
          </a:bodyPr>
          <a:lstStyle>
            <a:lvl1pPr>
              <a:defRPr sz="2000" i="1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Additional detail (headline finding…)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609600" y="475939"/>
            <a:ext cx="3962400" cy="277368"/>
          </a:xfrm>
        </p:spPr>
        <p:txBody>
          <a:bodyPr lIns="0" tIns="0" anchor="t">
            <a:normAutofit/>
          </a:bodyPr>
          <a:lstStyle>
            <a:lvl1pPr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ADD TITLE – ALL CAPITALS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609358" y="668221"/>
            <a:ext cx="3962642" cy="1084379"/>
          </a:xfrm>
        </p:spPr>
        <p:txBody>
          <a:bodyPr lIns="0"/>
          <a:lstStyle>
            <a:lvl1pPr>
              <a:spcBef>
                <a:spcPts val="0"/>
              </a:spcBef>
              <a:defRPr sz="3000" baseline="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Bef>
                <a:spcPts val="5400"/>
              </a:spcBef>
              <a:defRPr sz="2800"/>
            </a:lvl2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en-US" dirty="0"/>
              <a:t>Main take away.  Don’t go below the blue line.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09600" y="1752600"/>
            <a:ext cx="18288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75265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 Detailed: Two Column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611065" y="1954802"/>
            <a:ext cx="10971335" cy="701675"/>
          </a:xfrm>
        </p:spPr>
        <p:txBody>
          <a:bodyPr lIns="0" rIns="0" anchor="t">
            <a:normAutofit/>
          </a:bodyPr>
          <a:lstStyle>
            <a:lvl1pPr>
              <a:defRPr sz="2000" i="1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Additional detail (headline finding…)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609600" y="475939"/>
            <a:ext cx="3962400" cy="277368"/>
          </a:xfrm>
        </p:spPr>
        <p:txBody>
          <a:bodyPr lIns="0" tIns="0" anchor="t">
            <a:normAutofit/>
          </a:bodyPr>
          <a:lstStyle>
            <a:lvl1pPr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ADD TITLE – ALL CAPITALS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609358" y="668221"/>
            <a:ext cx="3962642" cy="1084379"/>
          </a:xfrm>
        </p:spPr>
        <p:txBody>
          <a:bodyPr lIns="0"/>
          <a:lstStyle>
            <a:lvl1pPr>
              <a:spcBef>
                <a:spcPts val="0"/>
              </a:spcBef>
              <a:defRPr sz="3000" baseline="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Bef>
                <a:spcPts val="5400"/>
              </a:spcBef>
              <a:defRPr sz="2800"/>
            </a:lvl2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en-US" dirty="0"/>
              <a:t>Main take away.  Don’t go below the blue line.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09600" y="1752600"/>
            <a:ext cx="18288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67"/>
          <p:cNvSpPr>
            <a:spLocks noGrp="1"/>
          </p:cNvSpPr>
          <p:nvPr>
            <p:ph type="body" sz="quarter" idx="12" hasCustomPrompt="1"/>
          </p:nvPr>
        </p:nvSpPr>
        <p:spPr>
          <a:xfrm>
            <a:off x="609357" y="2895600"/>
            <a:ext cx="3051630" cy="3276600"/>
          </a:xfrm>
        </p:spPr>
        <p:txBody>
          <a:bodyPr lIns="0">
            <a:normAutofit/>
          </a:bodyPr>
          <a:lstStyle>
            <a:lvl1pPr>
              <a:lnSpc>
                <a:spcPts val="2000"/>
              </a:lnSpc>
              <a:defRPr sz="1400">
                <a:solidFill>
                  <a:schemeClr val="tx2"/>
                </a:solidFill>
                <a:latin typeface="+mn-lt"/>
              </a:defRPr>
            </a:lvl1pPr>
            <a:lvl2pPr marL="457200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2pPr>
            <a:lvl3pPr marL="862013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3pPr>
            <a:lvl4pPr marL="400050" indent="0">
              <a:lnSpc>
                <a:spcPts val="2000"/>
              </a:lnSpc>
              <a:spcAft>
                <a:spcPts val="600"/>
              </a:spcAft>
              <a:buNone/>
              <a:defRPr sz="1200" i="1">
                <a:solidFill>
                  <a:schemeClr val="accent1"/>
                </a:solidFill>
                <a:cs typeface="Calibri" panose="020F0502020204030204" pitchFamily="34" charset="0"/>
              </a:defRPr>
            </a:lvl4pPr>
          </a:lstStyle>
          <a:p>
            <a:pPr lvl="0"/>
            <a:r>
              <a:rPr lang="en-US" dirty="0"/>
              <a:t>Body Copy…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Placeholder 67"/>
          <p:cNvSpPr>
            <a:spLocks noGrp="1"/>
          </p:cNvSpPr>
          <p:nvPr>
            <p:ph type="body" sz="quarter" idx="13" hasCustomPrompt="1"/>
          </p:nvPr>
        </p:nvSpPr>
        <p:spPr>
          <a:xfrm>
            <a:off x="4038600" y="2895600"/>
            <a:ext cx="3048000" cy="3276600"/>
          </a:xfrm>
        </p:spPr>
        <p:txBody>
          <a:bodyPr lIns="0">
            <a:normAutofit/>
          </a:bodyPr>
          <a:lstStyle>
            <a:lvl1pPr>
              <a:lnSpc>
                <a:spcPts val="2000"/>
              </a:lnSpc>
              <a:defRPr sz="1400">
                <a:solidFill>
                  <a:schemeClr val="tx2"/>
                </a:solidFill>
                <a:latin typeface="+mn-lt"/>
              </a:defRPr>
            </a:lvl1pPr>
            <a:lvl2pPr marL="457200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2pPr>
            <a:lvl3pPr marL="862013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3pPr>
            <a:lvl4pPr marL="460375" indent="0">
              <a:lnSpc>
                <a:spcPts val="2000"/>
              </a:lnSpc>
              <a:spcAft>
                <a:spcPts val="600"/>
              </a:spcAft>
              <a:buNone/>
              <a:defRPr sz="1200" i="1">
                <a:solidFill>
                  <a:schemeClr val="accent1"/>
                </a:solidFill>
                <a:cs typeface="Calibri" panose="020F0502020204030204" pitchFamily="34" charset="0"/>
              </a:defRPr>
            </a:lvl4pPr>
          </a:lstStyle>
          <a:p>
            <a:pPr lvl="0"/>
            <a:r>
              <a:rPr lang="en-US" dirty="0"/>
              <a:t>Body Copy…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7652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 Detailed: Middle Column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611065" y="1954802"/>
            <a:ext cx="10971335" cy="701675"/>
          </a:xfrm>
        </p:spPr>
        <p:txBody>
          <a:bodyPr lIns="0" rIns="0" anchor="t">
            <a:normAutofit/>
          </a:bodyPr>
          <a:lstStyle>
            <a:lvl1pPr>
              <a:defRPr sz="2000" i="1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Additional detail (headline finding…)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609600" y="475939"/>
            <a:ext cx="3962400" cy="277368"/>
          </a:xfrm>
        </p:spPr>
        <p:txBody>
          <a:bodyPr lIns="0" tIns="0" anchor="t">
            <a:normAutofit/>
          </a:bodyPr>
          <a:lstStyle>
            <a:lvl1pPr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ADD TITLE – ALL CAPITALS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609358" y="668221"/>
            <a:ext cx="3962642" cy="1084379"/>
          </a:xfrm>
        </p:spPr>
        <p:txBody>
          <a:bodyPr lIns="0"/>
          <a:lstStyle>
            <a:lvl1pPr>
              <a:spcBef>
                <a:spcPts val="0"/>
              </a:spcBef>
              <a:defRPr sz="3000" baseline="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Bef>
                <a:spcPts val="5400"/>
              </a:spcBef>
              <a:defRPr sz="2800"/>
            </a:lvl2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en-US" dirty="0"/>
              <a:t>Main take away.  Don’t go below the blue line.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09600" y="1752600"/>
            <a:ext cx="18288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67"/>
          <p:cNvSpPr>
            <a:spLocks noGrp="1"/>
          </p:cNvSpPr>
          <p:nvPr>
            <p:ph type="body" sz="quarter" idx="13" hasCustomPrompt="1"/>
          </p:nvPr>
        </p:nvSpPr>
        <p:spPr>
          <a:xfrm>
            <a:off x="4038600" y="2895600"/>
            <a:ext cx="3886200" cy="3276600"/>
          </a:xfrm>
        </p:spPr>
        <p:txBody>
          <a:bodyPr lIns="0">
            <a:normAutofit/>
          </a:bodyPr>
          <a:lstStyle>
            <a:lvl1pPr>
              <a:lnSpc>
                <a:spcPts val="2000"/>
              </a:lnSpc>
              <a:defRPr sz="1400">
                <a:solidFill>
                  <a:schemeClr val="tx2"/>
                </a:solidFill>
                <a:latin typeface="+mn-lt"/>
              </a:defRPr>
            </a:lvl1pPr>
            <a:lvl2pPr marL="457200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2pPr>
            <a:lvl3pPr marL="862013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3pPr>
            <a:lvl4pPr marL="460375" indent="0">
              <a:spcAft>
                <a:spcPts val="600"/>
              </a:spcAft>
              <a:buNone/>
              <a:defRPr sz="1200" i="1">
                <a:solidFill>
                  <a:schemeClr val="accent1"/>
                </a:solidFill>
                <a:cs typeface="Calibri" panose="020F0502020204030204" pitchFamily="34" charset="0"/>
              </a:defRPr>
            </a:lvl4pPr>
          </a:lstStyle>
          <a:p>
            <a:pPr lvl="0"/>
            <a:r>
              <a:rPr lang="en-US" dirty="0"/>
              <a:t>Body Copy…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1542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: Single, Three Fin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609600" y="475939"/>
            <a:ext cx="3962400" cy="277368"/>
          </a:xfrm>
        </p:spPr>
        <p:txBody>
          <a:bodyPr lIns="0" tIns="0" anchor="t">
            <a:normAutofit/>
          </a:bodyPr>
          <a:lstStyle>
            <a:lvl1pPr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ADD TITLE – ALL CAPITALS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609358" y="668221"/>
            <a:ext cx="3962642" cy="1084379"/>
          </a:xfrm>
        </p:spPr>
        <p:txBody>
          <a:bodyPr lIns="0"/>
          <a:lstStyle>
            <a:lvl1pPr>
              <a:spcBef>
                <a:spcPts val="0"/>
              </a:spcBef>
              <a:defRPr sz="300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Bef>
                <a:spcPts val="5400"/>
              </a:spcBef>
              <a:defRPr sz="2800"/>
            </a:lvl2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en-US" dirty="0"/>
              <a:t>Main take away.  Don’t go below the blue line.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09600" y="1752600"/>
            <a:ext cx="18288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4"/>
          <p:cNvSpPr/>
          <p:nvPr userDrawn="1"/>
        </p:nvSpPr>
        <p:spPr bwMode="gray">
          <a:xfrm>
            <a:off x="4652049" y="2253176"/>
            <a:ext cx="2887902" cy="1443951"/>
          </a:xfrm>
          <a:custGeom>
            <a:avLst/>
            <a:gdLst>
              <a:gd name="connsiteX0" fmla="*/ 2873065 w 2887902"/>
              <a:gd name="connsiteY0" fmla="*/ 0 h 1639958"/>
              <a:gd name="connsiteX1" fmla="*/ 2887902 w 2887902"/>
              <a:gd name="connsiteY1" fmla="*/ 196007 h 1639958"/>
              <a:gd name="connsiteX2" fmla="*/ 1443951 w 2887902"/>
              <a:gd name="connsiteY2" fmla="*/ 1639958 h 1639958"/>
              <a:gd name="connsiteX3" fmla="*/ 0 w 2887902"/>
              <a:gd name="connsiteY3" fmla="*/ 196007 h 1639958"/>
              <a:gd name="connsiteX4" fmla="*/ 106277 w 2887902"/>
              <a:gd name="connsiteY4" fmla="*/ 91440 h 1639958"/>
              <a:gd name="connsiteX0" fmla="*/ 2873065 w 2887902"/>
              <a:gd name="connsiteY0" fmla="*/ 0 h 1639958"/>
              <a:gd name="connsiteX1" fmla="*/ 2887902 w 2887902"/>
              <a:gd name="connsiteY1" fmla="*/ 196007 h 1639958"/>
              <a:gd name="connsiteX2" fmla="*/ 1443951 w 2887902"/>
              <a:gd name="connsiteY2" fmla="*/ 1639958 h 1639958"/>
              <a:gd name="connsiteX3" fmla="*/ 0 w 2887902"/>
              <a:gd name="connsiteY3" fmla="*/ 196007 h 1639958"/>
              <a:gd name="connsiteX0" fmla="*/ 2887902 w 2887902"/>
              <a:gd name="connsiteY0" fmla="*/ 0 h 1443951"/>
              <a:gd name="connsiteX1" fmla="*/ 1443951 w 2887902"/>
              <a:gd name="connsiteY1" fmla="*/ 1443951 h 1443951"/>
              <a:gd name="connsiteX2" fmla="*/ 0 w 2887902"/>
              <a:gd name="connsiteY2" fmla="*/ 0 h 1443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87902" h="1443951">
                <a:moveTo>
                  <a:pt x="2887902" y="0"/>
                </a:moveTo>
                <a:cubicBezTo>
                  <a:pt x="2887902" y="797472"/>
                  <a:pt x="2241423" y="1443951"/>
                  <a:pt x="1443951" y="1443951"/>
                </a:cubicBezTo>
                <a:cubicBezTo>
                  <a:pt x="646479" y="1443951"/>
                  <a:pt x="0" y="797472"/>
                  <a:pt x="0" y="0"/>
                </a:cubicBezTo>
              </a:path>
            </a:pathLst>
          </a:custGeom>
          <a:ln w="19050">
            <a:solidFill>
              <a:schemeClr val="accent5">
                <a:lumMod val="75000"/>
              </a:schemeClr>
            </a:solidFill>
            <a:headEnd type="oval" w="sm" len="sm"/>
            <a:tailEnd type="oval" w="sm" len="sm"/>
          </a:ln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" name="Oval 11"/>
          <p:cNvSpPr/>
          <p:nvPr userDrawn="1"/>
        </p:nvSpPr>
        <p:spPr>
          <a:xfrm>
            <a:off x="6050280" y="3655906"/>
            <a:ext cx="91440" cy="9144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4" name="Oval 13"/>
          <p:cNvSpPr/>
          <p:nvPr userDrawn="1"/>
        </p:nvSpPr>
        <p:spPr>
          <a:xfrm>
            <a:off x="4610579" y="2207456"/>
            <a:ext cx="91440" cy="9144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6" name="Oval 15"/>
          <p:cNvSpPr/>
          <p:nvPr userDrawn="1"/>
        </p:nvSpPr>
        <p:spPr>
          <a:xfrm>
            <a:off x="7493773" y="2207456"/>
            <a:ext cx="91440" cy="9144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3" name="Text Placeholder 67"/>
          <p:cNvSpPr>
            <a:spLocks noGrp="1"/>
          </p:cNvSpPr>
          <p:nvPr>
            <p:ph type="body" sz="quarter" idx="16" hasCustomPrompt="1"/>
          </p:nvPr>
        </p:nvSpPr>
        <p:spPr>
          <a:xfrm>
            <a:off x="1587558" y="2143744"/>
            <a:ext cx="2670175" cy="1901613"/>
          </a:xfrm>
        </p:spPr>
        <p:txBody>
          <a:bodyPr lIns="0">
            <a:normAutofit/>
          </a:bodyPr>
          <a:lstStyle>
            <a:lvl1pPr>
              <a:lnSpc>
                <a:spcPts val="2000"/>
              </a:lnSpc>
              <a:defRPr sz="1400">
                <a:solidFill>
                  <a:schemeClr val="tx2"/>
                </a:solidFill>
                <a:latin typeface="+mn-lt"/>
              </a:defRPr>
            </a:lvl1pPr>
            <a:lvl2pPr marL="457200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2pPr>
            <a:lvl3pPr marL="862013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3pPr>
            <a:lvl4pPr marL="400050" indent="0">
              <a:lnSpc>
                <a:spcPts val="2000"/>
              </a:lnSpc>
              <a:spcAft>
                <a:spcPts val="600"/>
              </a:spcAft>
              <a:buNone/>
              <a:defRPr sz="1200" i="1">
                <a:solidFill>
                  <a:schemeClr val="accent1"/>
                </a:solidFill>
                <a:cs typeface="Calibri" panose="020F0502020204030204" pitchFamily="34" charset="0"/>
              </a:defRPr>
            </a:lvl4pPr>
          </a:lstStyle>
          <a:p>
            <a:pPr lvl="0"/>
            <a:r>
              <a:rPr lang="en-US" dirty="0"/>
              <a:t>Body Copy…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8" name="Text Placeholder 67"/>
          <p:cNvSpPr>
            <a:spLocks noGrp="1"/>
          </p:cNvSpPr>
          <p:nvPr>
            <p:ph type="body" sz="quarter" idx="17" hasCustomPrompt="1"/>
          </p:nvPr>
        </p:nvSpPr>
        <p:spPr>
          <a:xfrm>
            <a:off x="4760912" y="4345249"/>
            <a:ext cx="2670175" cy="1901613"/>
          </a:xfrm>
        </p:spPr>
        <p:txBody>
          <a:bodyPr lIns="0">
            <a:normAutofit/>
          </a:bodyPr>
          <a:lstStyle>
            <a:lvl1pPr>
              <a:lnSpc>
                <a:spcPts val="2000"/>
              </a:lnSpc>
              <a:defRPr sz="1400">
                <a:solidFill>
                  <a:schemeClr val="tx2"/>
                </a:solidFill>
                <a:latin typeface="+mn-lt"/>
              </a:defRPr>
            </a:lvl1pPr>
            <a:lvl2pPr marL="457200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2pPr>
            <a:lvl3pPr marL="862013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3pPr>
            <a:lvl4pPr marL="400050" indent="0">
              <a:lnSpc>
                <a:spcPts val="2000"/>
              </a:lnSpc>
              <a:spcAft>
                <a:spcPts val="600"/>
              </a:spcAft>
              <a:buNone/>
              <a:defRPr sz="1200" i="1">
                <a:solidFill>
                  <a:schemeClr val="accent1"/>
                </a:solidFill>
                <a:cs typeface="Calibri" panose="020F0502020204030204" pitchFamily="34" charset="0"/>
              </a:defRPr>
            </a:lvl4pPr>
          </a:lstStyle>
          <a:p>
            <a:pPr lvl="0"/>
            <a:r>
              <a:rPr lang="en-US" dirty="0"/>
              <a:t>Body Copy…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9" name="Text Placeholder 67"/>
          <p:cNvSpPr>
            <a:spLocks noGrp="1"/>
          </p:cNvSpPr>
          <p:nvPr>
            <p:ph type="body" sz="quarter" idx="19" hasCustomPrompt="1"/>
          </p:nvPr>
        </p:nvSpPr>
        <p:spPr>
          <a:xfrm>
            <a:off x="7934267" y="2143743"/>
            <a:ext cx="2670175" cy="1901613"/>
          </a:xfrm>
        </p:spPr>
        <p:txBody>
          <a:bodyPr lIns="0">
            <a:normAutofit/>
          </a:bodyPr>
          <a:lstStyle>
            <a:lvl1pPr>
              <a:lnSpc>
                <a:spcPts val="2000"/>
              </a:lnSpc>
              <a:defRPr sz="1400">
                <a:solidFill>
                  <a:schemeClr val="tx2"/>
                </a:solidFill>
                <a:latin typeface="+mn-lt"/>
              </a:defRPr>
            </a:lvl1pPr>
            <a:lvl2pPr marL="457200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2pPr>
            <a:lvl3pPr marL="862013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3pPr>
            <a:lvl4pPr marL="400050" indent="0">
              <a:lnSpc>
                <a:spcPts val="2000"/>
              </a:lnSpc>
              <a:spcAft>
                <a:spcPts val="600"/>
              </a:spcAft>
              <a:buNone/>
              <a:defRPr sz="1200" i="1">
                <a:solidFill>
                  <a:schemeClr val="accent1"/>
                </a:solidFill>
                <a:cs typeface="Calibri" panose="020F0502020204030204" pitchFamily="34" charset="0"/>
              </a:defRPr>
            </a:lvl4pPr>
          </a:lstStyle>
          <a:p>
            <a:pPr lvl="0"/>
            <a:r>
              <a:rPr lang="en-US" dirty="0"/>
              <a:t>Body Copy…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301392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: Single, Four Fin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67"/>
          <p:cNvSpPr>
            <a:spLocks noGrp="1"/>
          </p:cNvSpPr>
          <p:nvPr>
            <p:ph type="body" sz="quarter" idx="16" hasCustomPrompt="1"/>
          </p:nvPr>
        </p:nvSpPr>
        <p:spPr>
          <a:xfrm>
            <a:off x="1587558" y="2143744"/>
            <a:ext cx="2670175" cy="1901613"/>
          </a:xfrm>
        </p:spPr>
        <p:txBody>
          <a:bodyPr lIns="0">
            <a:normAutofit/>
          </a:bodyPr>
          <a:lstStyle>
            <a:lvl1pPr>
              <a:lnSpc>
                <a:spcPts val="2000"/>
              </a:lnSpc>
              <a:defRPr sz="1400">
                <a:solidFill>
                  <a:schemeClr val="tx2"/>
                </a:solidFill>
                <a:latin typeface="+mn-lt"/>
              </a:defRPr>
            </a:lvl1pPr>
            <a:lvl2pPr marL="457200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2pPr>
            <a:lvl3pPr marL="862013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3pPr>
            <a:lvl4pPr marL="400050" indent="0">
              <a:lnSpc>
                <a:spcPts val="2000"/>
              </a:lnSpc>
              <a:spcAft>
                <a:spcPts val="600"/>
              </a:spcAft>
              <a:buNone/>
              <a:defRPr sz="1200" i="1">
                <a:solidFill>
                  <a:schemeClr val="accent1"/>
                </a:solidFill>
                <a:cs typeface="Calibri" panose="020F0502020204030204" pitchFamily="34" charset="0"/>
              </a:defRPr>
            </a:lvl4pPr>
          </a:lstStyle>
          <a:p>
            <a:pPr lvl="0"/>
            <a:r>
              <a:rPr lang="en-US" dirty="0"/>
              <a:t>Body Copy…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609600" y="475939"/>
            <a:ext cx="3962400" cy="277368"/>
          </a:xfrm>
        </p:spPr>
        <p:txBody>
          <a:bodyPr lIns="0" tIns="0" anchor="t">
            <a:normAutofit/>
          </a:bodyPr>
          <a:lstStyle>
            <a:lvl1pPr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ADD TITLE – ALL CAPITALS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609358" y="668221"/>
            <a:ext cx="3962642" cy="1084379"/>
          </a:xfrm>
        </p:spPr>
        <p:txBody>
          <a:bodyPr lIns="0"/>
          <a:lstStyle>
            <a:lvl1pPr>
              <a:spcBef>
                <a:spcPts val="0"/>
              </a:spcBef>
              <a:defRPr sz="300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Bef>
                <a:spcPts val="5400"/>
              </a:spcBef>
              <a:defRPr sz="2800"/>
            </a:lvl2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en-US" dirty="0"/>
              <a:t>Main take away.  Don’t go below the blue line.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09600" y="1752600"/>
            <a:ext cx="18288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4"/>
          <p:cNvSpPr/>
          <p:nvPr userDrawn="1"/>
        </p:nvSpPr>
        <p:spPr bwMode="gray">
          <a:xfrm>
            <a:off x="4652049" y="2253176"/>
            <a:ext cx="2887902" cy="1443951"/>
          </a:xfrm>
          <a:custGeom>
            <a:avLst/>
            <a:gdLst>
              <a:gd name="connsiteX0" fmla="*/ 2873065 w 2887902"/>
              <a:gd name="connsiteY0" fmla="*/ 0 h 1639958"/>
              <a:gd name="connsiteX1" fmla="*/ 2887902 w 2887902"/>
              <a:gd name="connsiteY1" fmla="*/ 196007 h 1639958"/>
              <a:gd name="connsiteX2" fmla="*/ 1443951 w 2887902"/>
              <a:gd name="connsiteY2" fmla="*/ 1639958 h 1639958"/>
              <a:gd name="connsiteX3" fmla="*/ 0 w 2887902"/>
              <a:gd name="connsiteY3" fmla="*/ 196007 h 1639958"/>
              <a:gd name="connsiteX4" fmla="*/ 106277 w 2887902"/>
              <a:gd name="connsiteY4" fmla="*/ 91440 h 1639958"/>
              <a:gd name="connsiteX0" fmla="*/ 2873065 w 2887902"/>
              <a:gd name="connsiteY0" fmla="*/ 0 h 1639958"/>
              <a:gd name="connsiteX1" fmla="*/ 2887902 w 2887902"/>
              <a:gd name="connsiteY1" fmla="*/ 196007 h 1639958"/>
              <a:gd name="connsiteX2" fmla="*/ 1443951 w 2887902"/>
              <a:gd name="connsiteY2" fmla="*/ 1639958 h 1639958"/>
              <a:gd name="connsiteX3" fmla="*/ 0 w 2887902"/>
              <a:gd name="connsiteY3" fmla="*/ 196007 h 1639958"/>
              <a:gd name="connsiteX0" fmla="*/ 2887902 w 2887902"/>
              <a:gd name="connsiteY0" fmla="*/ 0 h 1443951"/>
              <a:gd name="connsiteX1" fmla="*/ 1443951 w 2887902"/>
              <a:gd name="connsiteY1" fmla="*/ 1443951 h 1443951"/>
              <a:gd name="connsiteX2" fmla="*/ 0 w 2887902"/>
              <a:gd name="connsiteY2" fmla="*/ 0 h 1443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87902" h="1443951">
                <a:moveTo>
                  <a:pt x="2887902" y="0"/>
                </a:moveTo>
                <a:cubicBezTo>
                  <a:pt x="2887902" y="797472"/>
                  <a:pt x="2241423" y="1443951"/>
                  <a:pt x="1443951" y="1443951"/>
                </a:cubicBezTo>
                <a:cubicBezTo>
                  <a:pt x="646479" y="1443951"/>
                  <a:pt x="0" y="797472"/>
                  <a:pt x="0" y="0"/>
                </a:cubicBezTo>
              </a:path>
            </a:pathLst>
          </a:custGeom>
          <a:ln w="19050">
            <a:solidFill>
              <a:schemeClr val="accent5">
                <a:lumMod val="75000"/>
              </a:schemeClr>
            </a:solidFill>
            <a:headEnd type="oval" w="sm" len="sm"/>
            <a:tailEnd type="oval" w="sm" len="sm"/>
          </a:ln>
          <a:ex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latin typeface="+mj-lt"/>
            </a:endParaRPr>
          </a:p>
        </p:txBody>
      </p:sp>
      <p:sp>
        <p:nvSpPr>
          <p:cNvPr id="12" name="Oval 11"/>
          <p:cNvSpPr/>
          <p:nvPr userDrawn="1"/>
        </p:nvSpPr>
        <p:spPr>
          <a:xfrm>
            <a:off x="6705600" y="3491355"/>
            <a:ext cx="91440" cy="9144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latin typeface="+mj-lt"/>
            </a:endParaRPr>
          </a:p>
        </p:txBody>
      </p:sp>
      <p:sp>
        <p:nvSpPr>
          <p:cNvPr id="13" name="Oval 12"/>
          <p:cNvSpPr/>
          <p:nvPr userDrawn="1"/>
        </p:nvSpPr>
        <p:spPr>
          <a:xfrm>
            <a:off x="5440680" y="3503875"/>
            <a:ext cx="91440" cy="9144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latin typeface="+mj-lt"/>
            </a:endParaRPr>
          </a:p>
        </p:txBody>
      </p:sp>
      <p:sp>
        <p:nvSpPr>
          <p:cNvPr id="14" name="Oval 13"/>
          <p:cNvSpPr/>
          <p:nvPr userDrawn="1"/>
        </p:nvSpPr>
        <p:spPr>
          <a:xfrm>
            <a:off x="4606769" y="2207456"/>
            <a:ext cx="91440" cy="9144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latin typeface="+mj-lt"/>
            </a:endParaRPr>
          </a:p>
        </p:txBody>
      </p:sp>
      <p:sp>
        <p:nvSpPr>
          <p:cNvPr id="16" name="Oval 15"/>
          <p:cNvSpPr/>
          <p:nvPr userDrawn="1"/>
        </p:nvSpPr>
        <p:spPr>
          <a:xfrm>
            <a:off x="7493350" y="2207456"/>
            <a:ext cx="91440" cy="9144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latin typeface="+mj-lt"/>
            </a:endParaRPr>
          </a:p>
        </p:txBody>
      </p:sp>
      <p:sp>
        <p:nvSpPr>
          <p:cNvPr id="20" name="Text Placeholder 67"/>
          <p:cNvSpPr>
            <a:spLocks noGrp="1"/>
          </p:cNvSpPr>
          <p:nvPr>
            <p:ph type="body" sz="quarter" idx="17" hasCustomPrompt="1"/>
          </p:nvPr>
        </p:nvSpPr>
        <p:spPr>
          <a:xfrm>
            <a:off x="2770505" y="4345249"/>
            <a:ext cx="2670175" cy="1901613"/>
          </a:xfrm>
        </p:spPr>
        <p:txBody>
          <a:bodyPr lIns="0">
            <a:normAutofit/>
          </a:bodyPr>
          <a:lstStyle>
            <a:lvl1pPr>
              <a:lnSpc>
                <a:spcPts val="2000"/>
              </a:lnSpc>
              <a:defRPr sz="1400">
                <a:solidFill>
                  <a:schemeClr val="tx2"/>
                </a:solidFill>
                <a:latin typeface="+mn-lt"/>
              </a:defRPr>
            </a:lvl1pPr>
            <a:lvl2pPr marL="457200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2pPr>
            <a:lvl3pPr marL="862013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3pPr>
            <a:lvl4pPr marL="400050" indent="0">
              <a:lnSpc>
                <a:spcPts val="2000"/>
              </a:lnSpc>
              <a:spcAft>
                <a:spcPts val="600"/>
              </a:spcAft>
              <a:buNone/>
              <a:defRPr sz="1200" i="1">
                <a:solidFill>
                  <a:schemeClr val="accent1"/>
                </a:solidFill>
                <a:cs typeface="Calibri" panose="020F0502020204030204" pitchFamily="34" charset="0"/>
              </a:defRPr>
            </a:lvl4pPr>
          </a:lstStyle>
          <a:p>
            <a:pPr lvl="0"/>
            <a:r>
              <a:rPr lang="en-US" dirty="0"/>
              <a:t>Body Copy…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1" name="Text Placeholder 67"/>
          <p:cNvSpPr>
            <a:spLocks noGrp="1"/>
          </p:cNvSpPr>
          <p:nvPr>
            <p:ph type="body" sz="quarter" idx="18" hasCustomPrompt="1"/>
          </p:nvPr>
        </p:nvSpPr>
        <p:spPr>
          <a:xfrm>
            <a:off x="6705600" y="4375729"/>
            <a:ext cx="2670175" cy="1901613"/>
          </a:xfrm>
        </p:spPr>
        <p:txBody>
          <a:bodyPr lIns="0">
            <a:normAutofit/>
          </a:bodyPr>
          <a:lstStyle>
            <a:lvl1pPr>
              <a:lnSpc>
                <a:spcPts val="2000"/>
              </a:lnSpc>
              <a:defRPr sz="1400">
                <a:solidFill>
                  <a:schemeClr val="tx2"/>
                </a:solidFill>
                <a:latin typeface="+mn-lt"/>
              </a:defRPr>
            </a:lvl1pPr>
            <a:lvl2pPr marL="457200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2pPr>
            <a:lvl3pPr marL="862013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3pPr>
            <a:lvl4pPr marL="400050" indent="0">
              <a:lnSpc>
                <a:spcPts val="2000"/>
              </a:lnSpc>
              <a:spcAft>
                <a:spcPts val="600"/>
              </a:spcAft>
              <a:buNone/>
              <a:defRPr sz="1200" i="1">
                <a:solidFill>
                  <a:schemeClr val="accent1"/>
                </a:solidFill>
                <a:cs typeface="Calibri" panose="020F0502020204030204" pitchFamily="34" charset="0"/>
              </a:defRPr>
            </a:lvl4pPr>
          </a:lstStyle>
          <a:p>
            <a:pPr lvl="0"/>
            <a:r>
              <a:rPr lang="en-US" dirty="0"/>
              <a:t>Body Copy…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2" name="Text Placeholder 67"/>
          <p:cNvSpPr>
            <a:spLocks noGrp="1"/>
          </p:cNvSpPr>
          <p:nvPr>
            <p:ph type="body" sz="quarter" idx="19" hasCustomPrompt="1"/>
          </p:nvPr>
        </p:nvSpPr>
        <p:spPr>
          <a:xfrm>
            <a:off x="7934267" y="2143743"/>
            <a:ext cx="2670175" cy="1901613"/>
          </a:xfrm>
        </p:spPr>
        <p:txBody>
          <a:bodyPr lIns="0">
            <a:normAutofit/>
          </a:bodyPr>
          <a:lstStyle>
            <a:lvl1pPr>
              <a:lnSpc>
                <a:spcPts val="2000"/>
              </a:lnSpc>
              <a:defRPr sz="1400">
                <a:solidFill>
                  <a:schemeClr val="tx2"/>
                </a:solidFill>
                <a:latin typeface="+mn-lt"/>
              </a:defRPr>
            </a:lvl1pPr>
            <a:lvl2pPr marL="457200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2pPr>
            <a:lvl3pPr marL="862013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3pPr>
            <a:lvl4pPr marL="400050" indent="0">
              <a:lnSpc>
                <a:spcPts val="2000"/>
              </a:lnSpc>
              <a:spcAft>
                <a:spcPts val="600"/>
              </a:spcAft>
              <a:buNone/>
              <a:defRPr sz="1200" i="1">
                <a:solidFill>
                  <a:schemeClr val="accent1"/>
                </a:solidFill>
                <a:cs typeface="Calibri" panose="020F0502020204030204" pitchFamily="34" charset="0"/>
              </a:defRPr>
            </a:lvl4pPr>
          </a:lstStyle>
          <a:p>
            <a:pPr lvl="0"/>
            <a:r>
              <a:rPr lang="en-US" dirty="0"/>
              <a:t>Body Copy…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2760482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: Three Fin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609600" y="475939"/>
            <a:ext cx="3962400" cy="277368"/>
          </a:xfrm>
        </p:spPr>
        <p:txBody>
          <a:bodyPr lIns="0" tIns="0" anchor="t">
            <a:normAutofit/>
          </a:bodyPr>
          <a:lstStyle>
            <a:lvl1pPr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ADD TITLE – ALL CAPITALS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609358" y="668221"/>
            <a:ext cx="3962642" cy="1084379"/>
          </a:xfrm>
        </p:spPr>
        <p:txBody>
          <a:bodyPr lIns="0"/>
          <a:lstStyle>
            <a:lvl1pPr>
              <a:spcBef>
                <a:spcPts val="0"/>
              </a:spcBef>
              <a:defRPr sz="300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Bef>
                <a:spcPts val="5400"/>
              </a:spcBef>
              <a:defRPr sz="2800"/>
            </a:lvl2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en-US" dirty="0"/>
              <a:t>Main take away.  Don’t go below the blue line.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09600" y="1752600"/>
            <a:ext cx="18288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Arc 5"/>
          <p:cNvSpPr/>
          <p:nvPr userDrawn="1"/>
        </p:nvSpPr>
        <p:spPr>
          <a:xfrm>
            <a:off x="-5074920" y="2420144"/>
            <a:ext cx="10149840" cy="8874146"/>
          </a:xfrm>
          <a:prstGeom prst="arc">
            <a:avLst/>
          </a:prstGeom>
          <a:noFill/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>
            <a:spLocks noChangeArrowheads="1"/>
          </p:cNvSpPr>
          <p:nvPr userDrawn="1"/>
        </p:nvSpPr>
        <p:spPr bwMode="auto">
          <a:xfrm>
            <a:off x="948055" y="2147094"/>
            <a:ext cx="984250" cy="97948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Oval 7"/>
          <p:cNvSpPr>
            <a:spLocks noChangeArrowheads="1"/>
          </p:cNvSpPr>
          <p:nvPr userDrawn="1"/>
        </p:nvSpPr>
        <p:spPr bwMode="auto">
          <a:xfrm>
            <a:off x="4262120" y="4960521"/>
            <a:ext cx="979488" cy="97948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Oval 8"/>
          <p:cNvSpPr>
            <a:spLocks noChangeArrowheads="1"/>
          </p:cNvSpPr>
          <p:nvPr userDrawn="1"/>
        </p:nvSpPr>
        <p:spPr bwMode="auto">
          <a:xfrm>
            <a:off x="3048000" y="3165046"/>
            <a:ext cx="979488" cy="97948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Text Placeholder 67"/>
          <p:cNvSpPr>
            <a:spLocks noGrp="1"/>
          </p:cNvSpPr>
          <p:nvPr>
            <p:ph type="body" sz="quarter" idx="12" hasCustomPrompt="1"/>
          </p:nvPr>
        </p:nvSpPr>
        <p:spPr>
          <a:xfrm>
            <a:off x="2209800" y="1944882"/>
            <a:ext cx="9372600" cy="974589"/>
          </a:xfrm>
        </p:spPr>
        <p:txBody>
          <a:bodyPr lIns="0">
            <a:normAutofit/>
          </a:bodyPr>
          <a:lstStyle>
            <a:lvl1pPr>
              <a:lnSpc>
                <a:spcPts val="2000"/>
              </a:lnSpc>
              <a:defRPr sz="1400">
                <a:solidFill>
                  <a:schemeClr val="tx2"/>
                </a:solidFill>
                <a:latin typeface="+mn-lt"/>
              </a:defRPr>
            </a:lvl1pPr>
            <a:lvl2pPr marL="457200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2pPr>
            <a:lvl3pPr marL="862013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3pPr>
            <a:lvl4pPr marL="400050" indent="0">
              <a:lnSpc>
                <a:spcPts val="2000"/>
              </a:lnSpc>
              <a:spcAft>
                <a:spcPts val="600"/>
              </a:spcAft>
              <a:buNone/>
              <a:defRPr sz="1200" i="1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Body Copy…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Text Placeholder 67"/>
          <p:cNvSpPr>
            <a:spLocks noGrp="1"/>
          </p:cNvSpPr>
          <p:nvPr>
            <p:ph type="body" sz="quarter" idx="13" hasCustomPrompt="1"/>
          </p:nvPr>
        </p:nvSpPr>
        <p:spPr>
          <a:xfrm>
            <a:off x="4267200" y="3252161"/>
            <a:ext cx="7315201" cy="974589"/>
          </a:xfrm>
        </p:spPr>
        <p:txBody>
          <a:bodyPr lIns="0">
            <a:normAutofit/>
          </a:bodyPr>
          <a:lstStyle>
            <a:lvl1pPr>
              <a:lnSpc>
                <a:spcPts val="2000"/>
              </a:lnSpc>
              <a:defRPr sz="1400">
                <a:solidFill>
                  <a:schemeClr val="tx2"/>
                </a:solidFill>
                <a:latin typeface="+mn-lt"/>
              </a:defRPr>
            </a:lvl1pPr>
            <a:lvl2pPr marL="457200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2pPr>
            <a:lvl3pPr marL="862013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3pPr>
            <a:lvl4pPr marL="400050" indent="0">
              <a:lnSpc>
                <a:spcPts val="2000"/>
              </a:lnSpc>
              <a:spcAft>
                <a:spcPts val="600"/>
              </a:spcAft>
              <a:buNone/>
              <a:defRPr sz="1200" i="1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Body Copy…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2" name="Text Placeholder 67"/>
          <p:cNvSpPr>
            <a:spLocks noGrp="1"/>
          </p:cNvSpPr>
          <p:nvPr>
            <p:ph type="body" sz="quarter" idx="14" hasCustomPrompt="1"/>
          </p:nvPr>
        </p:nvSpPr>
        <p:spPr>
          <a:xfrm>
            <a:off x="5486399" y="4800600"/>
            <a:ext cx="6096001" cy="974589"/>
          </a:xfrm>
        </p:spPr>
        <p:txBody>
          <a:bodyPr lIns="0">
            <a:normAutofit/>
          </a:bodyPr>
          <a:lstStyle>
            <a:lvl1pPr>
              <a:lnSpc>
                <a:spcPts val="2000"/>
              </a:lnSpc>
              <a:defRPr sz="1400">
                <a:solidFill>
                  <a:schemeClr val="tx2"/>
                </a:solidFill>
                <a:latin typeface="+mn-lt"/>
              </a:defRPr>
            </a:lvl1pPr>
            <a:lvl2pPr marL="457200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2pPr>
            <a:lvl3pPr marL="862013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3pPr>
            <a:lvl4pPr marL="400050" indent="0">
              <a:lnSpc>
                <a:spcPts val="2000"/>
              </a:lnSpc>
              <a:spcAft>
                <a:spcPts val="600"/>
              </a:spcAft>
              <a:buNone/>
              <a:defRPr sz="1200" i="1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Body Copy…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273282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7" name="Shape 27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8903677" y="5757985"/>
            <a:ext cx="2667000" cy="82232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 userDrawn="1"/>
        </p:nvSpPr>
        <p:spPr>
          <a:xfrm>
            <a:off x="-783164" y="-580471"/>
            <a:ext cx="6693549" cy="5755807"/>
          </a:xfrm>
          <a:prstGeom prst="rect">
            <a:avLst/>
          </a:prstGeom>
          <a:blipFill dpi="0" rotWithShape="1">
            <a:blip r:embed="rId3">
              <a:alphaModFix amt="20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6019800" y="3330329"/>
            <a:ext cx="5550876" cy="1593362"/>
          </a:xfrm>
          <a:prstGeom prst="rect">
            <a:avLst/>
          </a:prstGeom>
        </p:spPr>
        <p:txBody>
          <a:bodyPr tIns="0"/>
          <a:lstStyle>
            <a:lvl1pPr marL="0" indent="0" algn="l" defTabSz="914400" rtl="0" eaLnBrk="1" latinLnBrk="0" hangingPunct="1">
              <a:lnSpc>
                <a:spcPct val="80000"/>
              </a:lnSpc>
              <a:buNone/>
              <a:defRPr lang="en-US" sz="6000" b="0" kern="1200" cap="all" dirty="0" smtClean="0">
                <a:solidFill>
                  <a:srgbClr val="FFFFFF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lang="en-US" sz="80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buNone/>
              <a:defRPr lang="en-US" sz="80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buNone/>
              <a:defRPr lang="en-US" sz="80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buNone/>
              <a:defRPr lang="en-US" sz="80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91D8B-3D2D-4DA8-AF16-61BC4BACADF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47384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: Three Finding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609600" y="475939"/>
            <a:ext cx="3962400" cy="277368"/>
          </a:xfrm>
        </p:spPr>
        <p:txBody>
          <a:bodyPr lIns="0" tIns="0" anchor="t">
            <a:normAutofit/>
          </a:bodyPr>
          <a:lstStyle>
            <a:lvl1pPr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ADD TITLE – ALL CAPITALS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609358" y="668221"/>
            <a:ext cx="3962642" cy="1084379"/>
          </a:xfrm>
        </p:spPr>
        <p:txBody>
          <a:bodyPr lIns="0"/>
          <a:lstStyle>
            <a:lvl1pPr>
              <a:spcBef>
                <a:spcPts val="0"/>
              </a:spcBef>
              <a:defRPr sz="300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Bef>
                <a:spcPts val="5400"/>
              </a:spcBef>
              <a:defRPr sz="2800"/>
            </a:lvl2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en-US" dirty="0"/>
              <a:t>Main take away.  Don’t go below the blue line.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09600" y="1752600"/>
            <a:ext cx="18288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 Placeholder 67"/>
          <p:cNvSpPr>
            <a:spLocks noGrp="1"/>
          </p:cNvSpPr>
          <p:nvPr>
            <p:ph type="body" sz="quarter" idx="12" hasCustomPrompt="1"/>
          </p:nvPr>
        </p:nvSpPr>
        <p:spPr>
          <a:xfrm>
            <a:off x="2438400" y="2141605"/>
            <a:ext cx="9144001" cy="974589"/>
          </a:xfrm>
        </p:spPr>
        <p:txBody>
          <a:bodyPr lIns="0">
            <a:normAutofit/>
          </a:bodyPr>
          <a:lstStyle>
            <a:lvl1pPr>
              <a:lnSpc>
                <a:spcPts val="2000"/>
              </a:lnSpc>
              <a:defRPr sz="1400">
                <a:solidFill>
                  <a:schemeClr val="tx2"/>
                </a:solidFill>
                <a:latin typeface="+mn-lt"/>
              </a:defRPr>
            </a:lvl1pPr>
            <a:lvl2pPr marL="457200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2pPr>
            <a:lvl3pPr marL="862013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3pPr>
            <a:lvl4pPr marL="400050" indent="0">
              <a:lnSpc>
                <a:spcPts val="2000"/>
              </a:lnSpc>
              <a:spcAft>
                <a:spcPts val="600"/>
              </a:spcAft>
              <a:buNone/>
              <a:defRPr sz="1200" i="1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Body Copy…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Text Placeholder 67"/>
          <p:cNvSpPr>
            <a:spLocks noGrp="1"/>
          </p:cNvSpPr>
          <p:nvPr>
            <p:ph type="body" sz="quarter" idx="13" hasCustomPrompt="1"/>
          </p:nvPr>
        </p:nvSpPr>
        <p:spPr>
          <a:xfrm>
            <a:off x="4267200" y="3661602"/>
            <a:ext cx="7315201" cy="974589"/>
          </a:xfrm>
        </p:spPr>
        <p:txBody>
          <a:bodyPr lIns="0">
            <a:normAutofit/>
          </a:bodyPr>
          <a:lstStyle>
            <a:lvl1pPr>
              <a:lnSpc>
                <a:spcPts val="2000"/>
              </a:lnSpc>
              <a:defRPr sz="1400">
                <a:solidFill>
                  <a:schemeClr val="tx2"/>
                </a:solidFill>
                <a:latin typeface="+mn-lt"/>
              </a:defRPr>
            </a:lvl1pPr>
            <a:lvl2pPr marL="457200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2pPr>
            <a:lvl3pPr marL="862013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3pPr>
            <a:lvl4pPr marL="400050" indent="0">
              <a:lnSpc>
                <a:spcPts val="2000"/>
              </a:lnSpc>
              <a:spcAft>
                <a:spcPts val="600"/>
              </a:spcAft>
              <a:buNone/>
              <a:defRPr sz="1200" i="1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Body Copy…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2" name="Text Placeholder 67"/>
          <p:cNvSpPr>
            <a:spLocks noGrp="1"/>
          </p:cNvSpPr>
          <p:nvPr>
            <p:ph type="body" sz="quarter" idx="14" hasCustomPrompt="1"/>
          </p:nvPr>
        </p:nvSpPr>
        <p:spPr>
          <a:xfrm>
            <a:off x="6096000" y="5181600"/>
            <a:ext cx="5486401" cy="974589"/>
          </a:xfrm>
        </p:spPr>
        <p:txBody>
          <a:bodyPr lIns="0">
            <a:normAutofit/>
          </a:bodyPr>
          <a:lstStyle>
            <a:lvl1pPr>
              <a:lnSpc>
                <a:spcPts val="2000"/>
              </a:lnSpc>
              <a:defRPr sz="1400">
                <a:solidFill>
                  <a:schemeClr val="tx2"/>
                </a:solidFill>
                <a:latin typeface="+mn-lt"/>
              </a:defRPr>
            </a:lvl1pPr>
            <a:lvl2pPr marL="457200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2pPr>
            <a:lvl3pPr marL="862013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3pPr>
            <a:lvl4pPr marL="400050" indent="0">
              <a:lnSpc>
                <a:spcPts val="2000"/>
              </a:lnSpc>
              <a:spcAft>
                <a:spcPts val="600"/>
              </a:spcAft>
              <a:buNone/>
              <a:defRPr sz="1200" i="1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Body Copy…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073221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: One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611065" y="1954802"/>
            <a:ext cx="10971335" cy="701675"/>
          </a:xfrm>
        </p:spPr>
        <p:txBody>
          <a:bodyPr lIns="0" rIns="0" anchor="t">
            <a:normAutofit/>
          </a:bodyPr>
          <a:lstStyle>
            <a:lvl1pPr>
              <a:defRPr sz="2000" i="1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Additional detail (headline finding…)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609600" y="475939"/>
            <a:ext cx="3962400" cy="277368"/>
          </a:xfrm>
        </p:spPr>
        <p:txBody>
          <a:bodyPr lIns="0" tIns="0" anchor="t">
            <a:normAutofit/>
          </a:bodyPr>
          <a:lstStyle>
            <a:lvl1pPr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ADD TITLE – ALL CAPITALS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609358" y="668221"/>
            <a:ext cx="3962642" cy="1084379"/>
          </a:xfrm>
        </p:spPr>
        <p:txBody>
          <a:bodyPr lIns="0"/>
          <a:lstStyle>
            <a:lvl1pPr>
              <a:spcBef>
                <a:spcPts val="0"/>
              </a:spcBef>
              <a:defRPr sz="3000" baseline="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Bef>
                <a:spcPts val="5400"/>
              </a:spcBef>
              <a:defRPr sz="2800"/>
            </a:lvl2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en-US" dirty="0"/>
              <a:t>Main take away.  Don’t go below the blue line.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09600" y="1752600"/>
            <a:ext cx="18288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67"/>
          <p:cNvSpPr>
            <a:spLocks noGrp="1"/>
          </p:cNvSpPr>
          <p:nvPr>
            <p:ph type="body" sz="quarter" idx="12" hasCustomPrompt="1"/>
          </p:nvPr>
        </p:nvSpPr>
        <p:spPr>
          <a:xfrm>
            <a:off x="5181600" y="3370677"/>
            <a:ext cx="6400800" cy="974589"/>
          </a:xfrm>
        </p:spPr>
        <p:txBody>
          <a:bodyPr lIns="0">
            <a:normAutofit/>
          </a:bodyPr>
          <a:lstStyle>
            <a:lvl1pPr>
              <a:lnSpc>
                <a:spcPts val="2000"/>
              </a:lnSpc>
              <a:defRPr sz="1400">
                <a:solidFill>
                  <a:schemeClr val="tx2"/>
                </a:solidFill>
                <a:latin typeface="+mn-lt"/>
              </a:defRPr>
            </a:lvl1pPr>
            <a:lvl2pPr marL="457200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2pPr>
            <a:lvl3pPr marL="862013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3pPr>
            <a:lvl4pPr marL="400050" indent="0">
              <a:lnSpc>
                <a:spcPts val="2000"/>
              </a:lnSpc>
              <a:spcAft>
                <a:spcPts val="600"/>
              </a:spcAft>
              <a:buNone/>
              <a:defRPr sz="1200" i="1"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dirty="0"/>
              <a:t>Body Copy…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6397491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: Three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609600" y="475939"/>
            <a:ext cx="3962400" cy="277368"/>
          </a:xfrm>
        </p:spPr>
        <p:txBody>
          <a:bodyPr lIns="0" tIns="0" anchor="t">
            <a:normAutofit/>
          </a:bodyPr>
          <a:lstStyle>
            <a:lvl1pPr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ADD TITLE – ALL CAPITALS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609358" y="668221"/>
            <a:ext cx="3962642" cy="1084379"/>
          </a:xfrm>
        </p:spPr>
        <p:txBody>
          <a:bodyPr lIns="0"/>
          <a:lstStyle>
            <a:lvl1pPr>
              <a:spcBef>
                <a:spcPts val="0"/>
              </a:spcBef>
              <a:defRPr sz="300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Bef>
                <a:spcPts val="5400"/>
              </a:spcBef>
              <a:defRPr sz="2800"/>
            </a:lvl2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en-US" dirty="0"/>
              <a:t>Main take away.  Don’t go below the blue line.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09600" y="1752600"/>
            <a:ext cx="18288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67"/>
          <p:cNvSpPr>
            <a:spLocks noGrp="1"/>
          </p:cNvSpPr>
          <p:nvPr>
            <p:ph type="body" sz="quarter" idx="17" hasCustomPrompt="1"/>
          </p:nvPr>
        </p:nvSpPr>
        <p:spPr>
          <a:xfrm>
            <a:off x="609600" y="3754119"/>
            <a:ext cx="3276842" cy="2415540"/>
          </a:xfrm>
        </p:spPr>
        <p:txBody>
          <a:bodyPr lIns="0">
            <a:normAutofit/>
          </a:bodyPr>
          <a:lstStyle>
            <a:lvl1pPr>
              <a:lnSpc>
                <a:spcPts val="2000"/>
              </a:lnSpc>
              <a:defRPr sz="1400">
                <a:solidFill>
                  <a:schemeClr val="tx2"/>
                </a:solidFill>
                <a:latin typeface="+mn-lt"/>
              </a:defRPr>
            </a:lvl1pPr>
            <a:lvl2pPr marL="457200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2pPr>
            <a:lvl3pPr marL="862013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3pPr>
            <a:lvl4pPr marL="400050" indent="0">
              <a:lnSpc>
                <a:spcPts val="2000"/>
              </a:lnSpc>
              <a:spcAft>
                <a:spcPts val="600"/>
              </a:spcAft>
              <a:buNone/>
              <a:defRPr sz="1200" i="1">
                <a:solidFill>
                  <a:schemeClr val="accent1"/>
                </a:solidFill>
                <a:cs typeface="Calibri" panose="020F0502020204030204" pitchFamily="34" charset="0"/>
              </a:defRPr>
            </a:lvl4pPr>
          </a:lstStyle>
          <a:p>
            <a:pPr lvl="0"/>
            <a:r>
              <a:rPr lang="en-US" dirty="0"/>
              <a:t>Body Copy…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Text Placeholder 67"/>
          <p:cNvSpPr>
            <a:spLocks noGrp="1"/>
          </p:cNvSpPr>
          <p:nvPr>
            <p:ph type="body" sz="quarter" idx="18" hasCustomPrompt="1"/>
          </p:nvPr>
        </p:nvSpPr>
        <p:spPr>
          <a:xfrm>
            <a:off x="4457821" y="3776979"/>
            <a:ext cx="3276842" cy="2415540"/>
          </a:xfrm>
        </p:spPr>
        <p:txBody>
          <a:bodyPr lIns="0">
            <a:normAutofit/>
          </a:bodyPr>
          <a:lstStyle>
            <a:lvl1pPr>
              <a:lnSpc>
                <a:spcPts val="2000"/>
              </a:lnSpc>
              <a:defRPr sz="1400">
                <a:solidFill>
                  <a:schemeClr val="tx2"/>
                </a:solidFill>
                <a:latin typeface="+mn-lt"/>
              </a:defRPr>
            </a:lvl1pPr>
            <a:lvl2pPr marL="457200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2pPr>
            <a:lvl3pPr marL="862013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3pPr>
            <a:lvl4pPr marL="400050" indent="0">
              <a:lnSpc>
                <a:spcPts val="2000"/>
              </a:lnSpc>
              <a:spcAft>
                <a:spcPts val="600"/>
              </a:spcAft>
              <a:buNone/>
              <a:defRPr sz="1200" i="1">
                <a:solidFill>
                  <a:schemeClr val="accent1"/>
                </a:solidFill>
                <a:cs typeface="Calibri" panose="020F0502020204030204" pitchFamily="34" charset="0"/>
              </a:defRPr>
            </a:lvl4pPr>
          </a:lstStyle>
          <a:p>
            <a:pPr lvl="0"/>
            <a:r>
              <a:rPr lang="en-US" dirty="0"/>
              <a:t>Body Copy…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Text Placeholder 67"/>
          <p:cNvSpPr>
            <a:spLocks noGrp="1"/>
          </p:cNvSpPr>
          <p:nvPr>
            <p:ph type="body" sz="quarter" idx="19" hasCustomPrompt="1"/>
          </p:nvPr>
        </p:nvSpPr>
        <p:spPr>
          <a:xfrm>
            <a:off x="8305800" y="3754119"/>
            <a:ext cx="3276842" cy="2415540"/>
          </a:xfrm>
        </p:spPr>
        <p:txBody>
          <a:bodyPr lIns="0">
            <a:normAutofit/>
          </a:bodyPr>
          <a:lstStyle>
            <a:lvl1pPr>
              <a:lnSpc>
                <a:spcPts val="2000"/>
              </a:lnSpc>
              <a:defRPr sz="1400">
                <a:solidFill>
                  <a:schemeClr val="tx2"/>
                </a:solidFill>
                <a:latin typeface="+mn-lt"/>
              </a:defRPr>
            </a:lvl1pPr>
            <a:lvl2pPr marL="457200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2pPr>
            <a:lvl3pPr marL="862013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3pPr>
            <a:lvl4pPr marL="400050" indent="0">
              <a:lnSpc>
                <a:spcPts val="2000"/>
              </a:lnSpc>
              <a:spcAft>
                <a:spcPts val="600"/>
              </a:spcAft>
              <a:buNone/>
              <a:defRPr sz="1200" i="1">
                <a:solidFill>
                  <a:schemeClr val="accent1"/>
                </a:solidFill>
                <a:cs typeface="Calibri" panose="020F0502020204030204" pitchFamily="34" charset="0"/>
              </a:defRPr>
            </a:lvl4pPr>
          </a:lstStyle>
          <a:p>
            <a:pPr lvl="0"/>
            <a:r>
              <a:rPr lang="en-US" dirty="0"/>
              <a:t>Body Copy…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4911806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Long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668221"/>
            <a:ext cx="10972798" cy="931979"/>
          </a:xfrm>
        </p:spPr>
        <p:txBody>
          <a:bodyPr lIns="0" rIns="0">
            <a:normAutofit/>
          </a:bodyPr>
          <a:lstStyle>
            <a:lvl1pPr>
              <a:spcBef>
                <a:spcPts val="0"/>
              </a:spcBef>
              <a:defRPr sz="300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Bef>
                <a:spcPts val="5400"/>
              </a:spcBef>
              <a:defRPr sz="2800"/>
            </a:lvl2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en-US" dirty="0"/>
              <a:t>Headline Finding…</a:t>
            </a:r>
          </a:p>
        </p:txBody>
      </p:sp>
      <p:sp>
        <p:nvSpPr>
          <p:cNvPr id="5" name="Title 14"/>
          <p:cNvSpPr>
            <a:spLocks noGrp="1"/>
          </p:cNvSpPr>
          <p:nvPr>
            <p:ph type="title" hasCustomPrompt="1"/>
          </p:nvPr>
        </p:nvSpPr>
        <p:spPr>
          <a:xfrm>
            <a:off x="609600" y="475939"/>
            <a:ext cx="3962400" cy="277368"/>
          </a:xfrm>
        </p:spPr>
        <p:txBody>
          <a:bodyPr lIns="0" tIns="0" anchor="t">
            <a:normAutofit/>
          </a:bodyPr>
          <a:lstStyle>
            <a:lvl1pPr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UPDATE TITLE</a:t>
            </a:r>
          </a:p>
        </p:txBody>
      </p:sp>
    </p:spTree>
    <p:extLst>
      <p:ext uri="{BB962C8B-B14F-4D97-AF65-F5344CB8AC3E}">
        <p14:creationId xmlns:p14="http://schemas.microsoft.com/office/powerpoint/2010/main" val="40531368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668221"/>
            <a:ext cx="10972798" cy="931979"/>
          </a:xfrm>
        </p:spPr>
        <p:txBody>
          <a:bodyPr lIns="0" rIns="0">
            <a:normAutofit/>
          </a:bodyPr>
          <a:lstStyle>
            <a:lvl1pPr>
              <a:spcBef>
                <a:spcPts val="0"/>
              </a:spcBef>
              <a:defRPr sz="3000" baseline="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Bef>
                <a:spcPts val="5400"/>
              </a:spcBef>
              <a:defRPr sz="2800"/>
            </a:lvl2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en-US" dirty="0"/>
              <a:t>Headline Only…</a:t>
            </a:r>
          </a:p>
        </p:txBody>
      </p:sp>
    </p:spTree>
    <p:extLst>
      <p:ext uri="{BB962C8B-B14F-4D97-AF65-F5344CB8AC3E}">
        <p14:creationId xmlns:p14="http://schemas.microsoft.com/office/powerpoint/2010/main" val="70258334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: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609600" y="475939"/>
            <a:ext cx="3962400" cy="277368"/>
          </a:xfrm>
        </p:spPr>
        <p:txBody>
          <a:bodyPr lIns="0" tIns="0" anchor="t">
            <a:normAutofit/>
          </a:bodyPr>
          <a:lstStyle>
            <a:lvl1pPr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ADD TITLE – ALL CAPITALS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609358" y="668221"/>
            <a:ext cx="3962642" cy="1084379"/>
          </a:xfrm>
        </p:spPr>
        <p:txBody>
          <a:bodyPr lIns="0"/>
          <a:lstStyle>
            <a:lvl1pPr>
              <a:spcBef>
                <a:spcPts val="0"/>
              </a:spcBef>
              <a:defRPr sz="300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Bef>
                <a:spcPts val="5400"/>
              </a:spcBef>
              <a:defRPr sz="2800"/>
            </a:lvl2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en-US" dirty="0"/>
              <a:t>Main take away.  Don’t go below the blue line.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09600" y="1752600"/>
            <a:ext cx="18288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609600" y="2057400"/>
            <a:ext cx="7086600" cy="4191000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algn="ctr">
              <a:defRPr sz="24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Add a respondent image here.  This should be the best image in the group, or the one that represents your findings the most.  Make sure it fits appropriately. </a:t>
            </a:r>
            <a:endParaRPr lang="en-GB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7924800" y="2057400"/>
            <a:ext cx="3657600" cy="1981200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algn="ctr">
              <a:defRPr sz="24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Add another image here.</a:t>
            </a:r>
            <a:endParaRPr lang="en-GB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7924800" y="4267200"/>
            <a:ext cx="3657600" cy="1981200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algn="ctr">
              <a:defRPr sz="24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Add another image here.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62199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: With Copy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609600" y="475939"/>
            <a:ext cx="3962400" cy="277368"/>
          </a:xfrm>
        </p:spPr>
        <p:txBody>
          <a:bodyPr lIns="0" tIns="0" anchor="t">
            <a:normAutofit/>
          </a:bodyPr>
          <a:lstStyle>
            <a:lvl1pPr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ADD TITLE – ALL CAPITALS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609358" y="668221"/>
            <a:ext cx="3962642" cy="1084379"/>
          </a:xfrm>
        </p:spPr>
        <p:txBody>
          <a:bodyPr lIns="0"/>
          <a:lstStyle>
            <a:lvl1pPr>
              <a:spcBef>
                <a:spcPts val="0"/>
              </a:spcBef>
              <a:defRPr sz="300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Bef>
                <a:spcPts val="5400"/>
              </a:spcBef>
              <a:defRPr sz="2800"/>
            </a:lvl2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en-US" dirty="0"/>
              <a:t>Main take away.  Don’t go below the blue line.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09600" y="1752600"/>
            <a:ext cx="18288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609600" y="2057400"/>
            <a:ext cx="6400800" cy="4191000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algn="ctr">
              <a:defRPr sz="24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Add a respondent image here.  This should be the best image in the group, or the one that represents your findings the most.  Make sure it fits appropriately. </a:t>
            </a:r>
            <a:endParaRPr lang="en-GB" dirty="0"/>
          </a:p>
        </p:txBody>
      </p:sp>
      <p:sp>
        <p:nvSpPr>
          <p:cNvPr id="7" name="Text Placeholder 67"/>
          <p:cNvSpPr>
            <a:spLocks noGrp="1"/>
          </p:cNvSpPr>
          <p:nvPr>
            <p:ph type="body" sz="quarter" idx="18" hasCustomPrompt="1"/>
          </p:nvPr>
        </p:nvSpPr>
        <p:spPr>
          <a:xfrm>
            <a:off x="7391400" y="4191001"/>
            <a:ext cx="4191000" cy="2049780"/>
          </a:xfrm>
        </p:spPr>
        <p:txBody>
          <a:bodyPr lIns="0">
            <a:normAutofit/>
          </a:bodyPr>
          <a:lstStyle>
            <a:lvl1pPr>
              <a:lnSpc>
                <a:spcPts val="2000"/>
              </a:lnSpc>
              <a:defRPr sz="1400">
                <a:solidFill>
                  <a:schemeClr val="tx2"/>
                </a:solidFill>
                <a:latin typeface="+mn-lt"/>
              </a:defRPr>
            </a:lvl1pPr>
            <a:lvl2pPr marL="457200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2pPr>
            <a:lvl3pPr marL="862013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3pPr>
            <a:lvl4pPr marL="400050" indent="0">
              <a:lnSpc>
                <a:spcPts val="2000"/>
              </a:lnSpc>
              <a:spcAft>
                <a:spcPts val="600"/>
              </a:spcAft>
              <a:buNone/>
              <a:defRPr sz="1200" i="1">
                <a:solidFill>
                  <a:schemeClr val="accent1"/>
                </a:solidFill>
                <a:cs typeface="Calibri" panose="020F0502020204030204" pitchFamily="34" charset="0"/>
              </a:defRPr>
            </a:lvl4pPr>
          </a:lstStyle>
          <a:p>
            <a:pPr lvl="0"/>
            <a:r>
              <a:rPr lang="en-US" dirty="0"/>
              <a:t>Body Copy…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5164773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: With Copy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609600" y="475939"/>
            <a:ext cx="3962400" cy="277368"/>
          </a:xfrm>
        </p:spPr>
        <p:txBody>
          <a:bodyPr lIns="0" tIns="0" anchor="t">
            <a:normAutofit/>
          </a:bodyPr>
          <a:lstStyle>
            <a:lvl1pPr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ADD TITLE – ALL CAPITALS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609358" y="668221"/>
            <a:ext cx="3962642" cy="1084379"/>
          </a:xfrm>
        </p:spPr>
        <p:txBody>
          <a:bodyPr lIns="0"/>
          <a:lstStyle>
            <a:lvl1pPr>
              <a:spcBef>
                <a:spcPts val="0"/>
              </a:spcBef>
              <a:defRPr sz="300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Bef>
                <a:spcPts val="5400"/>
              </a:spcBef>
              <a:defRPr sz="2800"/>
            </a:lvl2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en-US" dirty="0"/>
              <a:t>Main take away.  Don’t go below the blue line.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09600" y="1752600"/>
            <a:ext cx="18288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609600" y="2057400"/>
            <a:ext cx="6400800" cy="4191000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algn="ctr">
              <a:defRPr sz="24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Add a respondent image here.  This should be the best image in the group, or the one that represents your findings the most.  Make sure it fits appropriately. </a:t>
            </a:r>
            <a:endParaRPr lang="en-GB" dirty="0"/>
          </a:p>
        </p:txBody>
      </p:sp>
      <p:sp>
        <p:nvSpPr>
          <p:cNvPr id="7" name="Text Placeholder 67"/>
          <p:cNvSpPr>
            <a:spLocks noGrp="1"/>
          </p:cNvSpPr>
          <p:nvPr>
            <p:ph type="body" sz="quarter" idx="18" hasCustomPrompt="1"/>
          </p:nvPr>
        </p:nvSpPr>
        <p:spPr>
          <a:xfrm>
            <a:off x="7391400" y="2057400"/>
            <a:ext cx="4191000" cy="2049780"/>
          </a:xfrm>
        </p:spPr>
        <p:txBody>
          <a:bodyPr lIns="0">
            <a:normAutofit/>
          </a:bodyPr>
          <a:lstStyle>
            <a:lvl1pPr>
              <a:lnSpc>
                <a:spcPts val="2000"/>
              </a:lnSpc>
              <a:defRPr sz="1400">
                <a:solidFill>
                  <a:schemeClr val="tx2"/>
                </a:solidFill>
                <a:latin typeface="+mn-lt"/>
              </a:defRPr>
            </a:lvl1pPr>
            <a:lvl2pPr marL="457200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2pPr>
            <a:lvl3pPr marL="862013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3pPr>
            <a:lvl4pPr marL="400050" indent="0">
              <a:lnSpc>
                <a:spcPts val="2000"/>
              </a:lnSpc>
              <a:spcAft>
                <a:spcPts val="600"/>
              </a:spcAft>
              <a:buNone/>
              <a:defRPr sz="1200" i="1">
                <a:solidFill>
                  <a:schemeClr val="accent1"/>
                </a:solidFill>
                <a:cs typeface="Calibri" panose="020F0502020204030204" pitchFamily="34" charset="0"/>
              </a:defRPr>
            </a:lvl4pPr>
          </a:lstStyle>
          <a:p>
            <a:pPr lvl="0"/>
            <a:r>
              <a:rPr lang="en-US" dirty="0"/>
              <a:t>Body Copy…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1946588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609600" y="475939"/>
            <a:ext cx="3962400" cy="277368"/>
          </a:xfrm>
        </p:spPr>
        <p:txBody>
          <a:bodyPr lIns="0" tIns="0" anchor="t">
            <a:normAutofit/>
          </a:bodyPr>
          <a:lstStyle>
            <a:lvl1pPr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ADD TITLE – ALL CAPITALS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609358" y="668221"/>
            <a:ext cx="3962642" cy="1084379"/>
          </a:xfrm>
        </p:spPr>
        <p:txBody>
          <a:bodyPr lIns="0"/>
          <a:lstStyle>
            <a:lvl1pPr>
              <a:spcBef>
                <a:spcPts val="0"/>
              </a:spcBef>
              <a:defRPr sz="300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Bef>
                <a:spcPts val="5400"/>
              </a:spcBef>
              <a:defRPr sz="2800"/>
            </a:lvl2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en-US" dirty="0"/>
              <a:t>Main take away.  Don’t go below the blue line.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09600" y="1752600"/>
            <a:ext cx="18288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609600" y="2057400"/>
            <a:ext cx="4572000" cy="4114800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algn="ctr">
              <a:defRPr sz="24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Add a respondent image here.  This should be the best image in the group, or the one that represents your findings the most.  Make sure it fits appropriately.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5419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: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4"/>
          <p:cNvSpPr>
            <a:spLocks noGrp="1"/>
          </p:cNvSpPr>
          <p:nvPr>
            <p:ph type="title" hasCustomPrompt="1"/>
          </p:nvPr>
        </p:nvSpPr>
        <p:spPr>
          <a:xfrm>
            <a:off x="609600" y="475939"/>
            <a:ext cx="3962400" cy="277368"/>
          </a:xfrm>
        </p:spPr>
        <p:txBody>
          <a:bodyPr lIns="0" tIns="0" anchor="t">
            <a:normAutofit/>
          </a:bodyPr>
          <a:lstStyle>
            <a:lvl1pPr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ADD TITLE – ALL CAPITALS</a:t>
            </a:r>
          </a:p>
        </p:txBody>
      </p:sp>
      <p:sp>
        <p:nvSpPr>
          <p:cNvPr id="4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609358" y="668221"/>
            <a:ext cx="3962642" cy="1084379"/>
          </a:xfrm>
        </p:spPr>
        <p:txBody>
          <a:bodyPr lIns="0"/>
          <a:lstStyle>
            <a:lvl1pPr>
              <a:spcBef>
                <a:spcPts val="0"/>
              </a:spcBef>
              <a:defRPr sz="300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Bef>
                <a:spcPts val="5400"/>
              </a:spcBef>
              <a:defRPr sz="2800"/>
            </a:lvl2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en-US" dirty="0"/>
              <a:t>Main take away.  Don’t go below the blue line.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09600" y="1752600"/>
            <a:ext cx="18288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Picture Placeholder 6"/>
          <p:cNvSpPr>
            <a:spLocks noGrp="1"/>
          </p:cNvSpPr>
          <p:nvPr>
            <p:ph type="pic" sz="quarter" idx="11" hasCustomPrompt="1"/>
          </p:nvPr>
        </p:nvSpPr>
        <p:spPr>
          <a:xfrm>
            <a:off x="4267200" y="0"/>
            <a:ext cx="7924800" cy="652881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Add picture in this placeholder.  Send to back.</a:t>
            </a:r>
            <a:endParaRPr lang="en-GB" dirty="0"/>
          </a:p>
        </p:txBody>
      </p:sp>
      <p:sp>
        <p:nvSpPr>
          <p:cNvPr id="8" name="Text Placeholder 67"/>
          <p:cNvSpPr>
            <a:spLocks noGrp="1"/>
          </p:cNvSpPr>
          <p:nvPr>
            <p:ph type="body" sz="quarter" idx="13" hasCustomPrompt="1"/>
          </p:nvPr>
        </p:nvSpPr>
        <p:spPr>
          <a:xfrm>
            <a:off x="609356" y="1954801"/>
            <a:ext cx="4572243" cy="4217399"/>
          </a:xfrm>
        </p:spPr>
        <p:txBody>
          <a:bodyPr lIns="0">
            <a:normAutofit/>
          </a:bodyPr>
          <a:lstStyle>
            <a:lvl1pPr>
              <a:lnSpc>
                <a:spcPts val="2000"/>
              </a:lnSpc>
              <a:defRPr sz="1400">
                <a:solidFill>
                  <a:schemeClr val="tx2"/>
                </a:solidFill>
                <a:latin typeface="+mn-lt"/>
              </a:defRPr>
            </a:lvl1pPr>
            <a:lvl2pPr marL="457200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2pPr>
            <a:lvl3pPr marL="862013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3pPr>
            <a:lvl4pPr marL="400050" indent="0">
              <a:lnSpc>
                <a:spcPts val="2000"/>
              </a:lnSpc>
              <a:spcAft>
                <a:spcPts val="600"/>
              </a:spcAft>
              <a:buNone/>
              <a:defRPr sz="1200" i="1">
                <a:solidFill>
                  <a:schemeClr val="accent1"/>
                </a:solidFill>
                <a:cs typeface="Calibri" panose="020F0502020204030204" pitchFamily="34" charset="0"/>
              </a:defRPr>
            </a:lvl4pPr>
          </a:lstStyle>
          <a:p>
            <a:pPr lvl="0"/>
            <a:r>
              <a:rPr lang="en-US" dirty="0"/>
              <a:t>Body Copy…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978504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7" name="Shape 27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8903677" y="5757985"/>
            <a:ext cx="2667000" cy="82232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 userDrawn="1"/>
        </p:nvSpPr>
        <p:spPr>
          <a:xfrm>
            <a:off x="-783164" y="-580471"/>
            <a:ext cx="6693549" cy="5755807"/>
          </a:xfrm>
          <a:prstGeom prst="rect">
            <a:avLst/>
          </a:prstGeom>
          <a:blipFill dpi="0" rotWithShape="1">
            <a:blip r:embed="rId3">
              <a:alphaModFix amt="20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6019800" y="3330329"/>
            <a:ext cx="5550876" cy="1593362"/>
          </a:xfrm>
          <a:prstGeom prst="rect">
            <a:avLst/>
          </a:prstGeom>
        </p:spPr>
        <p:txBody>
          <a:bodyPr tIns="0"/>
          <a:lstStyle>
            <a:lvl1pPr marL="0" indent="0" algn="l" defTabSz="914400" rtl="0" eaLnBrk="1" latinLnBrk="0" hangingPunct="1">
              <a:lnSpc>
                <a:spcPct val="80000"/>
              </a:lnSpc>
              <a:buNone/>
              <a:defRPr lang="en-US" sz="6000" b="0" kern="1200" cap="all" dirty="0" smtClean="0">
                <a:solidFill>
                  <a:srgbClr val="FFFFFF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lang="en-US" sz="80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buNone/>
              <a:defRPr lang="en-US" sz="80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buNone/>
              <a:defRPr lang="en-US" sz="80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buNone/>
              <a:defRPr lang="en-US" sz="80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91D8B-3D2D-4DA8-AF16-61BC4BACADF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252264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: Three with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609600" y="475939"/>
            <a:ext cx="3962400" cy="277368"/>
          </a:xfrm>
        </p:spPr>
        <p:txBody>
          <a:bodyPr lIns="0" tIns="0" anchor="t">
            <a:normAutofit/>
          </a:bodyPr>
          <a:lstStyle>
            <a:lvl1pPr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ADD TITLE – ALL CAPITALS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609358" y="668221"/>
            <a:ext cx="3962642" cy="1084379"/>
          </a:xfrm>
        </p:spPr>
        <p:txBody>
          <a:bodyPr lIns="0"/>
          <a:lstStyle>
            <a:lvl1pPr>
              <a:spcBef>
                <a:spcPts val="0"/>
              </a:spcBef>
              <a:defRPr sz="300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Bef>
                <a:spcPts val="5400"/>
              </a:spcBef>
              <a:defRPr sz="2800"/>
            </a:lvl2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en-US" dirty="0"/>
              <a:t>Main take away.  Don’t go below the blue line.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09600" y="1752600"/>
            <a:ext cx="18288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609600" y="2057400"/>
            <a:ext cx="3276600" cy="2286000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algn="ctr">
              <a:defRPr sz="24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Add another image here.</a:t>
            </a:r>
            <a:endParaRPr lang="en-GB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4457700" y="2057400"/>
            <a:ext cx="3276600" cy="2286000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algn="ctr">
              <a:defRPr sz="24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Add another image here.</a:t>
            </a:r>
            <a:endParaRPr lang="en-GB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8305800" y="2057400"/>
            <a:ext cx="3276600" cy="2286000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algn="ctr">
              <a:defRPr sz="24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Add another image here.</a:t>
            </a:r>
            <a:endParaRPr lang="en-GB" dirty="0"/>
          </a:p>
        </p:txBody>
      </p:sp>
      <p:sp>
        <p:nvSpPr>
          <p:cNvPr id="10" name="Text Placeholder 67"/>
          <p:cNvSpPr>
            <a:spLocks noGrp="1"/>
          </p:cNvSpPr>
          <p:nvPr>
            <p:ph type="body" sz="quarter" idx="17" hasCustomPrompt="1"/>
          </p:nvPr>
        </p:nvSpPr>
        <p:spPr>
          <a:xfrm>
            <a:off x="609358" y="4495800"/>
            <a:ext cx="3276842" cy="1901613"/>
          </a:xfrm>
        </p:spPr>
        <p:txBody>
          <a:bodyPr lIns="0">
            <a:normAutofit/>
          </a:bodyPr>
          <a:lstStyle>
            <a:lvl1pPr>
              <a:lnSpc>
                <a:spcPts val="2000"/>
              </a:lnSpc>
              <a:defRPr sz="1400">
                <a:solidFill>
                  <a:schemeClr val="tx2"/>
                </a:solidFill>
                <a:latin typeface="+mn-lt"/>
              </a:defRPr>
            </a:lvl1pPr>
            <a:lvl2pPr marL="457200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2pPr>
            <a:lvl3pPr marL="862013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3pPr>
            <a:lvl4pPr marL="400050" indent="0">
              <a:lnSpc>
                <a:spcPts val="2000"/>
              </a:lnSpc>
              <a:spcAft>
                <a:spcPts val="600"/>
              </a:spcAft>
              <a:buNone/>
              <a:defRPr sz="1200" i="1">
                <a:solidFill>
                  <a:schemeClr val="accent1"/>
                </a:solidFill>
                <a:cs typeface="Calibri" panose="020F0502020204030204" pitchFamily="34" charset="0"/>
              </a:defRPr>
            </a:lvl4pPr>
          </a:lstStyle>
          <a:p>
            <a:pPr lvl="0"/>
            <a:r>
              <a:rPr lang="en-US" dirty="0"/>
              <a:t>Body Copy…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Placeholder 67"/>
          <p:cNvSpPr>
            <a:spLocks noGrp="1"/>
          </p:cNvSpPr>
          <p:nvPr>
            <p:ph type="body" sz="quarter" idx="18" hasCustomPrompt="1"/>
          </p:nvPr>
        </p:nvSpPr>
        <p:spPr>
          <a:xfrm>
            <a:off x="4457579" y="4518660"/>
            <a:ext cx="3276842" cy="1901613"/>
          </a:xfrm>
        </p:spPr>
        <p:txBody>
          <a:bodyPr lIns="0">
            <a:normAutofit/>
          </a:bodyPr>
          <a:lstStyle>
            <a:lvl1pPr>
              <a:lnSpc>
                <a:spcPts val="2000"/>
              </a:lnSpc>
              <a:defRPr sz="1400">
                <a:solidFill>
                  <a:schemeClr val="tx2"/>
                </a:solidFill>
                <a:latin typeface="+mn-lt"/>
              </a:defRPr>
            </a:lvl1pPr>
            <a:lvl2pPr marL="457200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2pPr>
            <a:lvl3pPr marL="862013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3pPr>
            <a:lvl4pPr marL="400050" indent="0">
              <a:lnSpc>
                <a:spcPts val="2000"/>
              </a:lnSpc>
              <a:spcAft>
                <a:spcPts val="600"/>
              </a:spcAft>
              <a:buNone/>
              <a:defRPr sz="1200" i="1">
                <a:solidFill>
                  <a:schemeClr val="accent1"/>
                </a:solidFill>
                <a:cs typeface="Calibri" panose="020F0502020204030204" pitchFamily="34" charset="0"/>
              </a:defRPr>
            </a:lvl4pPr>
          </a:lstStyle>
          <a:p>
            <a:pPr lvl="0"/>
            <a:r>
              <a:rPr lang="en-US" dirty="0"/>
              <a:t>Body Copy…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Text Placeholder 67"/>
          <p:cNvSpPr>
            <a:spLocks noGrp="1"/>
          </p:cNvSpPr>
          <p:nvPr>
            <p:ph type="body" sz="quarter" idx="19" hasCustomPrompt="1"/>
          </p:nvPr>
        </p:nvSpPr>
        <p:spPr>
          <a:xfrm>
            <a:off x="8305558" y="4495800"/>
            <a:ext cx="3276842" cy="1901613"/>
          </a:xfrm>
        </p:spPr>
        <p:txBody>
          <a:bodyPr lIns="0">
            <a:normAutofit/>
          </a:bodyPr>
          <a:lstStyle>
            <a:lvl1pPr>
              <a:lnSpc>
                <a:spcPts val="2000"/>
              </a:lnSpc>
              <a:defRPr sz="1400">
                <a:solidFill>
                  <a:schemeClr val="tx2"/>
                </a:solidFill>
                <a:latin typeface="+mn-lt"/>
              </a:defRPr>
            </a:lvl1pPr>
            <a:lvl2pPr marL="457200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2pPr>
            <a:lvl3pPr marL="862013" indent="-228600">
              <a:lnSpc>
                <a:spcPts val="2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+mn-lt"/>
                <a:cs typeface="Calibri" panose="020F0502020204030204" pitchFamily="34" charset="0"/>
              </a:defRPr>
            </a:lvl3pPr>
            <a:lvl4pPr marL="400050" indent="0">
              <a:lnSpc>
                <a:spcPts val="2000"/>
              </a:lnSpc>
              <a:spcAft>
                <a:spcPts val="600"/>
              </a:spcAft>
              <a:buNone/>
              <a:defRPr sz="1200" i="1">
                <a:solidFill>
                  <a:schemeClr val="accent1"/>
                </a:solidFill>
                <a:cs typeface="Calibri" panose="020F0502020204030204" pitchFamily="34" charset="0"/>
              </a:defRPr>
            </a:lvl4pPr>
          </a:lstStyle>
          <a:p>
            <a:pPr lvl="0"/>
            <a:r>
              <a:rPr lang="en-US" dirty="0"/>
              <a:t>Body Copy…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6753547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: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609600" y="475939"/>
            <a:ext cx="3962400" cy="277368"/>
          </a:xfrm>
        </p:spPr>
        <p:txBody>
          <a:bodyPr lIns="0" tIns="0" anchor="t">
            <a:normAutofit/>
          </a:bodyPr>
          <a:lstStyle>
            <a:lvl1pPr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ADD TITLE – ALL CAPITALS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609358" y="668221"/>
            <a:ext cx="3962642" cy="1084379"/>
          </a:xfrm>
        </p:spPr>
        <p:txBody>
          <a:bodyPr lIns="0"/>
          <a:lstStyle>
            <a:lvl1pPr>
              <a:spcBef>
                <a:spcPts val="0"/>
              </a:spcBef>
              <a:defRPr sz="300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Bef>
                <a:spcPts val="5400"/>
              </a:spcBef>
              <a:defRPr sz="2800"/>
            </a:lvl2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en-US" dirty="0"/>
              <a:t>Main take away.  Don’t go below the blue line.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09600" y="1752600"/>
            <a:ext cx="18288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124200" y="2286000"/>
            <a:ext cx="5943600" cy="3200400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algn="ctr">
              <a:defRPr sz="24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Replace this with the image of the concept.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364027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xt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4"/>
          <p:cNvSpPr>
            <a:spLocks noGrp="1"/>
          </p:cNvSpPr>
          <p:nvPr>
            <p:ph type="title" hasCustomPrompt="1"/>
          </p:nvPr>
        </p:nvSpPr>
        <p:spPr>
          <a:xfrm>
            <a:off x="609600" y="256032"/>
            <a:ext cx="10972798" cy="584444"/>
          </a:xfrm>
        </p:spPr>
        <p:txBody>
          <a:bodyPr lIns="0"/>
          <a:lstStyle>
            <a:lvl1pPr>
              <a:defRPr/>
            </a:lvl1pPr>
          </a:lstStyle>
          <a:p>
            <a:r>
              <a:rPr lang="en-US" dirty="0"/>
              <a:t>UPDATE TITLE</a:t>
            </a:r>
          </a:p>
        </p:txBody>
      </p:sp>
      <p:sp>
        <p:nvSpPr>
          <p:cNvPr id="5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668221"/>
            <a:ext cx="10972798" cy="931979"/>
          </a:xfrm>
        </p:spPr>
        <p:txBody>
          <a:bodyPr lIns="0" rIns="0">
            <a:normAutofit/>
          </a:bodyPr>
          <a:lstStyle>
            <a:lvl1pPr>
              <a:spcBef>
                <a:spcPts val="0"/>
              </a:spcBef>
              <a:defRPr sz="240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Bef>
                <a:spcPts val="5400"/>
              </a:spcBef>
              <a:defRPr sz="2800"/>
            </a:lvl2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en-US" dirty="0"/>
              <a:t>Headline Finding…</a:t>
            </a:r>
          </a:p>
        </p:txBody>
      </p:sp>
      <p:sp>
        <p:nvSpPr>
          <p:cNvPr id="4" name="Rectangle 3"/>
          <p:cNvSpPr/>
          <p:nvPr userDrawn="1"/>
        </p:nvSpPr>
        <p:spPr>
          <a:xfrm rot="20700000">
            <a:off x="3473903" y="1680965"/>
            <a:ext cx="8347543" cy="39624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6927"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2798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8425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7" name="Shape 27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8903677" y="5757985"/>
            <a:ext cx="2667000" cy="82232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 userDrawn="1"/>
        </p:nvSpPr>
        <p:spPr>
          <a:xfrm>
            <a:off x="-783164" y="-580471"/>
            <a:ext cx="6693549" cy="5755807"/>
          </a:xfrm>
          <a:prstGeom prst="rect">
            <a:avLst/>
          </a:prstGeom>
          <a:blipFill dpi="0" rotWithShape="1">
            <a:blip r:embed="rId3">
              <a:alphaModFix amt="20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6019800" y="3330329"/>
            <a:ext cx="5550876" cy="1593362"/>
          </a:xfrm>
          <a:prstGeom prst="rect">
            <a:avLst/>
          </a:prstGeom>
        </p:spPr>
        <p:txBody>
          <a:bodyPr tIns="0"/>
          <a:lstStyle>
            <a:lvl1pPr marL="0" indent="0" algn="l" defTabSz="914400" rtl="0" eaLnBrk="1" latinLnBrk="0" hangingPunct="1">
              <a:lnSpc>
                <a:spcPct val="80000"/>
              </a:lnSpc>
              <a:buNone/>
              <a:defRPr lang="en-US" sz="6000" b="0" kern="1200" cap="all" dirty="0" smtClean="0">
                <a:solidFill>
                  <a:srgbClr val="FFFFFF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lang="en-US" sz="80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buNone/>
              <a:defRPr lang="en-US" sz="80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buNone/>
              <a:defRPr lang="en-US" sz="80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buNone/>
              <a:defRPr lang="en-US" sz="80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91D8B-3D2D-4DA8-AF16-61BC4BACADF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6215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Blu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7" name="Shape 27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8903677" y="5757985"/>
            <a:ext cx="2667000" cy="82232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 userDrawn="1"/>
        </p:nvSpPr>
        <p:spPr>
          <a:xfrm>
            <a:off x="-783164" y="-580471"/>
            <a:ext cx="6693549" cy="5755807"/>
          </a:xfrm>
          <a:prstGeom prst="rect">
            <a:avLst/>
          </a:prstGeom>
          <a:blipFill dpi="0" rotWithShape="1">
            <a:blip r:embed="rId3">
              <a:alphaModFix amt="20000"/>
            </a:blip>
            <a:srcRect/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       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6019800" y="3330329"/>
            <a:ext cx="5550876" cy="1593362"/>
          </a:xfrm>
          <a:prstGeom prst="rect">
            <a:avLst/>
          </a:prstGeom>
        </p:spPr>
        <p:txBody>
          <a:bodyPr tIns="0"/>
          <a:lstStyle>
            <a:lvl1pPr marL="0" indent="0" algn="l" defTabSz="914400" rtl="0" eaLnBrk="1" latinLnBrk="0" hangingPunct="1">
              <a:lnSpc>
                <a:spcPct val="80000"/>
              </a:lnSpc>
              <a:buNone/>
              <a:defRPr lang="en-US" sz="6000" b="0" kern="1200" cap="all" dirty="0" smtClean="0">
                <a:solidFill>
                  <a:srgbClr val="FFFFFF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buNone/>
              <a:defRPr lang="en-US" sz="80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buNone/>
              <a:defRPr lang="en-US" sz="80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buNone/>
              <a:defRPr lang="en-US" sz="80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buNone/>
              <a:defRPr lang="en-US" sz="80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91D8B-3D2D-4DA8-AF16-61BC4BACADF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9967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91D8B-3D2D-4DA8-AF16-61BC4BACADF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8052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: Full Si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91D8B-3D2D-4DA8-AF16-61BC4BACADF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tIns="640080"/>
          <a:lstStyle>
            <a:lvl1pPr algn="ctr"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You can insert a full size image onto a slide as a background for a quote.  The picture should fit with the theme of the quote or the topic of the research.</a:t>
            </a:r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127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cept: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609600" y="475939"/>
            <a:ext cx="3962400" cy="277368"/>
          </a:xfrm>
        </p:spPr>
        <p:txBody>
          <a:bodyPr lIns="0" tIns="0" anchor="t">
            <a:normAutofit/>
          </a:bodyPr>
          <a:lstStyle>
            <a:lvl1pPr>
              <a:defRPr sz="1400">
                <a:solidFill>
                  <a:schemeClr val="bg1">
                    <a:lumMod val="65000"/>
                  </a:schemeClr>
                </a:solidFill>
                <a:cs typeface="Calibri" panose="020F0502020204030204" pitchFamily="34" charset="0"/>
              </a:defRPr>
            </a:lvl1pPr>
          </a:lstStyle>
          <a:p>
            <a:r>
              <a:rPr lang="en-US" dirty="0"/>
              <a:t>ADD TITLE – ALL CAPITALS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609358" y="668221"/>
            <a:ext cx="3962642" cy="1084379"/>
          </a:xfrm>
        </p:spPr>
        <p:txBody>
          <a:bodyPr lIns="0"/>
          <a:lstStyle>
            <a:lvl1pPr>
              <a:spcBef>
                <a:spcPts val="0"/>
              </a:spcBef>
              <a:defRPr sz="300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Bef>
                <a:spcPts val="5400"/>
              </a:spcBef>
              <a:defRPr sz="2800"/>
            </a:lvl2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en-US" dirty="0"/>
              <a:t>Main take away.  Don’t go below the blue line.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609600" y="1752600"/>
            <a:ext cx="18288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124200" y="2286000"/>
            <a:ext cx="5943600" cy="3200400"/>
          </a:xfrm>
          <a:ln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algn="ctr">
              <a:defRPr sz="24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Replace this with the image of the concept.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4707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20" Type="http://schemas.openxmlformats.org/officeDocument/2006/relationships/slideLayout" Target="../slideLayouts/slideLayout29.xml"/><Relationship Id="rId21" Type="http://schemas.openxmlformats.org/officeDocument/2006/relationships/slideLayout" Target="../slideLayouts/slideLayout30.xml"/><Relationship Id="rId22" Type="http://schemas.openxmlformats.org/officeDocument/2006/relationships/slideLayout" Target="../slideLayouts/slideLayout31.xml"/><Relationship Id="rId23" Type="http://schemas.openxmlformats.org/officeDocument/2006/relationships/slideLayout" Target="../slideLayouts/slideLayout32.xml"/><Relationship Id="rId24" Type="http://schemas.openxmlformats.org/officeDocument/2006/relationships/slideLayout" Target="../slideLayouts/slideLayout33.xml"/><Relationship Id="rId25" Type="http://schemas.openxmlformats.org/officeDocument/2006/relationships/slideLayout" Target="../slideLayouts/slideLayout34.xml"/><Relationship Id="rId26" Type="http://schemas.openxmlformats.org/officeDocument/2006/relationships/slideLayout" Target="../slideLayouts/slideLayout35.xml"/><Relationship Id="rId27" Type="http://schemas.openxmlformats.org/officeDocument/2006/relationships/slideLayout" Target="../slideLayouts/slideLayout36.xml"/><Relationship Id="rId28" Type="http://schemas.openxmlformats.org/officeDocument/2006/relationships/slideLayout" Target="../slideLayouts/slideLayout37.xml"/><Relationship Id="rId29" Type="http://schemas.openxmlformats.org/officeDocument/2006/relationships/slideLayout" Target="../slideLayouts/slideLayout38.xml"/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30" Type="http://schemas.openxmlformats.org/officeDocument/2006/relationships/slideLayout" Target="../slideLayouts/slideLayout39.xml"/><Relationship Id="rId31" Type="http://schemas.openxmlformats.org/officeDocument/2006/relationships/slideLayout" Target="../slideLayouts/slideLayout40.xml"/><Relationship Id="rId32" Type="http://schemas.openxmlformats.org/officeDocument/2006/relationships/slideLayout" Target="../slideLayouts/slideLayout41.xml"/><Relationship Id="rId9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33" Type="http://schemas.openxmlformats.org/officeDocument/2006/relationships/slideLayout" Target="../slideLayouts/slideLayout42.xml"/><Relationship Id="rId34" Type="http://schemas.openxmlformats.org/officeDocument/2006/relationships/theme" Target="../theme/theme2.xml"/><Relationship Id="rId35" Type="http://schemas.openxmlformats.org/officeDocument/2006/relationships/image" Target="../media/image3.png"/><Relationship Id="rId1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26.xml"/><Relationship Id="rId18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89701" y="6517957"/>
            <a:ext cx="381000" cy="3400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GB" sz="1100" b="0" kern="1200" smtClean="0">
                <a:solidFill>
                  <a:schemeClr val="accent4"/>
                </a:solidFill>
                <a:latin typeface="Calibri"/>
                <a:ea typeface="+mn-ea"/>
                <a:cs typeface="+mn-cs"/>
              </a:defRPr>
            </a:lvl1pPr>
          </a:lstStyle>
          <a:p>
            <a:fld id="{E4F91D8B-3D2D-4DA8-AF16-61BC4BACADF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1494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8" r:id="rId7"/>
    <p:sldLayoutId id="2147483761" r:id="rId8"/>
    <p:sldLayoutId id="2147483831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5"/>
          </a:solidFill>
          <a:latin typeface="Calibri" panose="020F050202020403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accent5"/>
          </a:solidFill>
          <a:latin typeface="Calibri" panose="020F0502020204030204" pitchFamily="34" charset="0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accent4"/>
          </a:solidFill>
          <a:latin typeface="Calibri" panose="020F0502020204030204" pitchFamily="34" charset="0"/>
          <a:ea typeface="+mn-ea"/>
          <a:cs typeface="+mn-cs"/>
        </a:defRPr>
      </a:lvl3pPr>
      <a:lvl4pPr marL="5191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Calibri" panose="020F0502020204030204" pitchFamily="34" charset="0"/>
          <a:ea typeface="+mn-ea"/>
          <a:cs typeface="+mn-cs"/>
        </a:defRPr>
      </a:lvl4pPr>
      <a:lvl5pPr marL="8001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-7620" y="6530815"/>
            <a:ext cx="12207240" cy="32718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530471" y="256032"/>
            <a:ext cx="11051927" cy="5844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530472" y="667512"/>
            <a:ext cx="11051926" cy="922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Slide Number Placeholder 6"/>
          <p:cNvSpPr txBox="1">
            <a:spLocks/>
          </p:cNvSpPr>
          <p:nvPr userDrawn="1"/>
        </p:nvSpPr>
        <p:spPr>
          <a:xfrm>
            <a:off x="169382" y="6517957"/>
            <a:ext cx="591068" cy="365125"/>
          </a:xfrm>
          <a:prstGeom prst="rect">
            <a:avLst/>
          </a:prstGeom>
        </p:spPr>
        <p:txBody>
          <a:bodyPr vert="horz" lIns="140918" tIns="70459" rIns="140918" bIns="70459" rtlCol="0" anchor="ctr"/>
          <a:lstStyle>
            <a:defPPr>
              <a:defRPr lang="en-US"/>
            </a:defPPr>
            <a:lvl1pPr marL="0" algn="l" defTabSz="704591" rtl="0" eaLnBrk="1" latinLnBrk="0" hangingPunct="1">
              <a:defRPr sz="1800" b="1" kern="1200">
                <a:solidFill>
                  <a:schemeClr val="bg1"/>
                </a:solidFill>
                <a:latin typeface="Calibri"/>
                <a:ea typeface="+mn-ea"/>
                <a:cs typeface="+mn-cs"/>
              </a:defRPr>
            </a:lvl1pPr>
            <a:lvl2pPr marL="704591" algn="l" defTabSz="704591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09182" algn="l" defTabSz="704591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13773" algn="l" defTabSz="704591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18364" algn="l" defTabSz="704591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2955" algn="l" defTabSz="704591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7546" algn="l" defTabSz="704591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32136" algn="l" defTabSz="704591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36727" algn="l" defTabSz="704591" rtl="0" eaLnBrk="1" latinLnBrk="0" hangingPunct="1"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D3D094-17E4-9A40-A754-FFB560534ECA}" type="slidenum">
              <a:rPr lang="en-US" sz="1100" b="0" smtClean="0">
                <a:solidFill>
                  <a:schemeClr val="bg1"/>
                </a:solidFill>
              </a:rPr>
              <a:pPr/>
              <a:t>‹#›</a:t>
            </a:fld>
            <a:endParaRPr lang="en-US" sz="1100" b="0" dirty="0">
              <a:solidFill>
                <a:schemeClr val="bg1"/>
              </a:solidFill>
            </a:endParaRPr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2317" y="6475643"/>
            <a:ext cx="1480457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775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91" r:id="rId6"/>
    <p:sldLayoutId id="2147483790" r:id="rId7"/>
    <p:sldLayoutId id="2147483751" r:id="rId8"/>
    <p:sldLayoutId id="2147483725" r:id="rId9"/>
    <p:sldLayoutId id="2147483765" r:id="rId10"/>
    <p:sldLayoutId id="2147483740" r:id="rId11"/>
    <p:sldLayoutId id="2147483748" r:id="rId12"/>
    <p:sldLayoutId id="2147483785" r:id="rId13"/>
    <p:sldLayoutId id="2147483782" r:id="rId14"/>
    <p:sldLayoutId id="2147483741" r:id="rId15"/>
    <p:sldLayoutId id="2147483745" r:id="rId16"/>
    <p:sldLayoutId id="2147483786" r:id="rId17"/>
    <p:sldLayoutId id="2147483750" r:id="rId18"/>
    <p:sldLayoutId id="2147483749" r:id="rId19"/>
    <p:sldLayoutId id="2147483825" r:id="rId20"/>
    <p:sldLayoutId id="2147483826" r:id="rId21"/>
    <p:sldLayoutId id="2147483827" r:id="rId22"/>
    <p:sldLayoutId id="2147483828" r:id="rId23"/>
    <p:sldLayoutId id="2147483726" r:id="rId24"/>
    <p:sldLayoutId id="2147483742" r:id="rId25"/>
    <p:sldLayoutId id="2147483760" r:id="rId26"/>
    <p:sldLayoutId id="2147483762" r:id="rId27"/>
    <p:sldLayoutId id="2147483788" r:id="rId28"/>
    <p:sldLayoutId id="2147483783" r:id="rId29"/>
    <p:sldLayoutId id="2147483787" r:id="rId30"/>
    <p:sldLayoutId id="2147483763" r:id="rId31"/>
    <p:sldLayoutId id="2147483764" r:id="rId32"/>
    <p:sldLayoutId id="2147483830" r:id="rId33"/>
  </p:sldLayoutIdLst>
  <p:hf hdr="0" ftr="0" dt="0"/>
  <p:txStyles>
    <p:titleStyle>
      <a:lvl1pPr algn="l" defTabSz="704591" rtl="0" eaLnBrk="1" latinLnBrk="0" hangingPunct="1">
        <a:spcBef>
          <a:spcPct val="0"/>
        </a:spcBef>
        <a:buNone/>
        <a:defRPr sz="2000" kern="1200">
          <a:solidFill>
            <a:schemeClr val="accent4">
              <a:lumMod val="75000"/>
            </a:schemeClr>
          </a:solidFill>
          <a:latin typeface="+mj-lt"/>
          <a:ea typeface="+mj-ea"/>
          <a:cs typeface="Calibri" panose="020F0502020204030204" pitchFamily="34" charset="0"/>
        </a:defRPr>
      </a:lvl1pPr>
    </p:titleStyle>
    <p:bodyStyle>
      <a:lvl1pPr marL="0" indent="0" algn="l" defTabSz="704591" rtl="0" eaLnBrk="1" latinLnBrk="0" hangingPunct="1">
        <a:spcBef>
          <a:spcPts val="0"/>
        </a:spcBef>
        <a:buFont typeface="Arial"/>
        <a:buNone/>
        <a:defRPr sz="3000" kern="1200">
          <a:solidFill>
            <a:schemeClr val="tx2"/>
          </a:solidFill>
          <a:latin typeface="+mj-lt"/>
          <a:ea typeface="+mn-ea"/>
          <a:cs typeface="Calibri" panose="020F0502020204030204" pitchFamily="34" charset="0"/>
        </a:defRPr>
      </a:lvl1pPr>
      <a:lvl2pPr marL="0" indent="0" algn="l" defTabSz="704591" rtl="0" eaLnBrk="1" latinLnBrk="0" hangingPunct="1">
        <a:spcBef>
          <a:spcPts val="5400"/>
        </a:spcBef>
        <a:buFont typeface="Arial"/>
        <a:buNone/>
        <a:defRPr sz="2800" kern="1200">
          <a:solidFill>
            <a:schemeClr val="accent4">
              <a:lumMod val="50000"/>
            </a:schemeClr>
          </a:solidFill>
          <a:latin typeface="+mj-lt"/>
          <a:ea typeface="+mn-ea"/>
          <a:cs typeface="Arial" panose="020B0604020202020204" pitchFamily="34" charset="0"/>
        </a:defRPr>
      </a:lvl2pPr>
      <a:lvl3pPr marL="0" indent="0" algn="l" defTabSz="704591" rtl="0" eaLnBrk="1" latinLnBrk="0" hangingPunct="1">
        <a:spcBef>
          <a:spcPts val="1200"/>
        </a:spcBef>
        <a:buFont typeface="Arial"/>
        <a:buNone/>
        <a:defRPr sz="2000" kern="1200">
          <a:solidFill>
            <a:schemeClr val="accent4">
              <a:lumMod val="50000"/>
            </a:schemeClr>
          </a:solidFill>
          <a:latin typeface="+mj-lt"/>
          <a:ea typeface="+mn-ea"/>
          <a:cs typeface="Arial" panose="020B0604020202020204" pitchFamily="34" charset="0"/>
        </a:defRPr>
      </a:lvl3pPr>
      <a:lvl4pPr marL="457200" indent="-223838" algn="l" defTabSz="704591" rtl="0" eaLnBrk="1" latinLnBrk="0" hangingPunct="1"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accent4">
              <a:lumMod val="50000"/>
            </a:schemeClr>
          </a:solidFill>
          <a:latin typeface="+mj-lt"/>
          <a:ea typeface="+mn-ea"/>
          <a:cs typeface="Arial" panose="020B0604020202020204" pitchFamily="34" charset="0"/>
        </a:defRPr>
      </a:lvl4pPr>
      <a:lvl5pPr marL="862013" indent="-223838" algn="l" defTabSz="704591" rtl="0" eaLnBrk="1" latinLnBrk="0" hangingPunct="1"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accent4">
              <a:lumMod val="50000"/>
            </a:schemeClr>
          </a:solidFill>
          <a:latin typeface="+mj-lt"/>
          <a:ea typeface="+mn-ea"/>
          <a:cs typeface="Arial" panose="020B0604020202020204" pitchFamily="34" charset="0"/>
        </a:defRPr>
      </a:lvl5pPr>
      <a:lvl6pPr marL="3875250" indent="-352295" algn="l" defTabSz="704591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579841" indent="-352295" algn="l" defTabSz="704591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284432" indent="-352295" algn="l" defTabSz="704591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5989023" indent="-352295" algn="l" defTabSz="704591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0459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04591" algn="l" defTabSz="70459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09182" algn="l" defTabSz="70459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13773" algn="l" defTabSz="70459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18364" algn="l" defTabSz="70459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2955" algn="l" defTabSz="70459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7546" algn="l" defTabSz="70459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932136" algn="l" defTabSz="70459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636727" algn="l" defTabSz="704591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image" Target="../media/image8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4" Type="http://schemas.openxmlformats.org/officeDocument/2006/relationships/image" Target="../media/image8.jp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Relationship Id="rId2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6019800" y="685800"/>
            <a:ext cx="5469181" cy="1212362"/>
          </a:xfrm>
        </p:spPr>
        <p:txBody>
          <a:bodyPr/>
          <a:lstStyle/>
          <a:p>
            <a:pPr algn="r"/>
            <a:r>
              <a:rPr lang="en-US" dirty="0" smtClean="0"/>
              <a:t>GUTCHECK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1"/>
          </p:nvPr>
        </p:nvSpPr>
        <p:spPr>
          <a:xfrm>
            <a:off x="6095999" y="1600200"/>
            <a:ext cx="5469181" cy="1788746"/>
          </a:xfrm>
        </p:spPr>
        <p:txBody>
          <a:bodyPr/>
          <a:lstStyle/>
          <a:p>
            <a:r>
              <a:rPr lang="en-US" sz="3200" dirty="0" smtClean="0"/>
              <a:t>Topline Sample Report</a:t>
            </a:r>
            <a:endParaRPr lang="en-US" sz="3200" dirty="0"/>
          </a:p>
        </p:txBody>
      </p:sp>
      <p:sp>
        <p:nvSpPr>
          <p:cNvPr id="5" name="Text Placeholder 18"/>
          <p:cNvSpPr txBox="1">
            <a:spLocks/>
          </p:cNvSpPr>
          <p:nvPr/>
        </p:nvSpPr>
        <p:spPr>
          <a:xfrm>
            <a:off x="609600" y="5791200"/>
            <a:ext cx="5916612" cy="61643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7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2400" b="0" kern="1200" baseline="0" dirty="0" smtClean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80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80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80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80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bg1"/>
                </a:solidFill>
              </a:rPr>
              <a:t>July 2017</a:t>
            </a:r>
          </a:p>
        </p:txBody>
      </p:sp>
    </p:spTree>
    <p:extLst>
      <p:ext uri="{BB962C8B-B14F-4D97-AF65-F5344CB8AC3E}">
        <p14:creationId xmlns:p14="http://schemas.microsoft.com/office/powerpoint/2010/main" val="607586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F91D8B-3D2D-4DA8-AF16-61BC4BACADFD}" type="slidenum">
              <a:rPr kumimoji="0" 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72798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72798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1676400"/>
            <a:ext cx="98298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4400" dirty="0">
                <a:solidFill>
                  <a:srgbClr val="FFFFFF"/>
                </a:solidFill>
                <a:latin typeface="Calibri" panose="020F0502020204030204" pitchFamily="34" charset="0"/>
              </a:rPr>
              <a:t>Price is low enough to try an interesting snack. I'm not familiar with chia seeds, but </a:t>
            </a:r>
            <a:r>
              <a:rPr lang="en-US" sz="4400" b="1" dirty="0">
                <a:solidFill>
                  <a:srgbClr val="FFFFFF"/>
                </a:solidFill>
                <a:latin typeface="Calibri" panose="020F0502020204030204" pitchFamily="34" charset="0"/>
              </a:rPr>
              <a:t>its purported benefits (natural source of protein, fiber, omega-3) sound good. </a:t>
            </a:r>
            <a:r>
              <a:rPr lang="en-US" sz="4400" dirty="0">
                <a:solidFill>
                  <a:srgbClr val="FFFFFF"/>
                </a:solidFill>
                <a:latin typeface="Calibri" panose="020F0502020204030204" pitchFamily="34" charset="0"/>
              </a:rPr>
              <a:t>It's also mixed with another superfood I like (blueberry</a:t>
            </a:r>
            <a:r>
              <a:rPr lang="en-US" sz="4400" dirty="0" smtClean="0">
                <a:solidFill>
                  <a:srgbClr val="FFFFFF"/>
                </a:solidFill>
                <a:latin typeface="Calibri" panose="020F0502020204030204" pitchFamily="34" charset="0"/>
              </a:rPr>
              <a:t>).</a:t>
            </a:r>
            <a:endParaRPr lang="en-US" sz="4400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32, Male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95400" y="315962"/>
            <a:ext cx="1069524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3015769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Placeholder 1" descr="Slide2.jpg"/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7" b="2137"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8F9F77-BD78-4ED1-88CC-07F43E2B1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KALE</a:t>
            </a:r>
            <a:r>
              <a:rPr lang="en-US" baseline="30000" dirty="0"/>
              <a:t>2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9774FBC-5F64-4D81-8643-3EADEDCFA3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358" y="668221"/>
            <a:ext cx="9601442" cy="1084379"/>
          </a:xfrm>
        </p:spPr>
        <p:txBody>
          <a:bodyPr>
            <a:normAutofit/>
          </a:bodyPr>
          <a:lstStyle/>
          <a:p>
            <a:r>
              <a:rPr lang="en-US" dirty="0" smtClean="0"/>
              <a:t>While </a:t>
            </a:r>
            <a:r>
              <a:rPr lang="en-US" dirty="0"/>
              <a:t>respondents appreciate the wholesomeness of the </a:t>
            </a:r>
            <a:r>
              <a:rPr lang="en-US" i="1" dirty="0" smtClean="0"/>
              <a:t>Kale</a:t>
            </a:r>
            <a:r>
              <a:rPr lang="en-US" i="1" baseline="30000" dirty="0" smtClean="0"/>
              <a:t>2</a:t>
            </a:r>
            <a:r>
              <a:rPr lang="en-US" dirty="0" smtClean="0"/>
              <a:t> product, the actual kale content is off-putting.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124079" y="5495092"/>
            <a:ext cx="5943721" cy="461665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  <a:latin typeface="Calibri" panose="020F0502020204030204" pitchFamily="34" charset="0"/>
              </a:rPr>
              <a:t>I don't like kale, and so saying I love it cooked at home does not appeal to me.</a:t>
            </a:r>
          </a:p>
          <a:p>
            <a:pPr algn="r"/>
            <a:r>
              <a:rPr lang="en-US" sz="10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- </a:t>
            </a:r>
            <a:r>
              <a:rPr lang="en-US" sz="1000" dirty="0">
                <a:solidFill>
                  <a:schemeClr val="accent1"/>
                </a:solidFill>
                <a:latin typeface="Calibri" panose="020F0502020204030204" pitchFamily="34" charset="0"/>
              </a:rPr>
              <a:t>29, Female</a:t>
            </a:r>
            <a:endParaRPr lang="en-GB" sz="10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632855" y="3962951"/>
            <a:ext cx="463084" cy="463084"/>
          </a:xfrm>
          <a:prstGeom prst="ellipse">
            <a:avLst/>
          </a:prstGeom>
          <a:solidFill>
            <a:srgbClr val="90CBEB">
              <a:alpha val="6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Calibri" panose="020F0502020204030204" pitchFamily="34" charset="0"/>
            </a:endParaRPr>
          </a:p>
        </p:txBody>
      </p:sp>
      <p:cxnSp>
        <p:nvCxnSpPr>
          <p:cNvPr id="15" name="Straight Connector 14"/>
          <p:cNvCxnSpPr>
            <a:cxnSpLocks/>
            <a:stCxn id="11" idx="2"/>
            <a:endCxn id="19" idx="3"/>
          </p:cNvCxnSpPr>
          <p:nvPr/>
        </p:nvCxnSpPr>
        <p:spPr>
          <a:xfrm flipH="1" flipV="1">
            <a:off x="2660004" y="3501209"/>
            <a:ext cx="2972851" cy="693284"/>
          </a:xfrm>
          <a:prstGeom prst="line">
            <a:avLst/>
          </a:prstGeom>
          <a:ln w="38100">
            <a:solidFill>
              <a:schemeClr val="accent5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19060" y="2916433"/>
            <a:ext cx="2040944" cy="116955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The level of protein in </a:t>
            </a:r>
            <a:r>
              <a:rPr lang="en-US" sz="1400" i="1" dirty="0"/>
              <a:t>Kale</a:t>
            </a:r>
            <a:r>
              <a:rPr lang="en-US" sz="1400" i="1" baseline="30000" dirty="0"/>
              <a:t>2</a:t>
            </a:r>
            <a:r>
              <a:rPr lang="en-US" sz="1400" dirty="0"/>
              <a:t> is well-liked, along with the full serving of vegetables and low calorie </a:t>
            </a:r>
            <a:r>
              <a:rPr lang="en-US" sz="1400" dirty="0" smtClean="0"/>
              <a:t>count.</a:t>
            </a:r>
            <a:endParaRPr lang="en-US" sz="1400" dirty="0"/>
          </a:p>
        </p:txBody>
      </p:sp>
      <p:sp>
        <p:nvSpPr>
          <p:cNvPr id="42" name="Oval 41"/>
          <p:cNvSpPr/>
          <p:nvPr/>
        </p:nvSpPr>
        <p:spPr>
          <a:xfrm>
            <a:off x="7245312" y="2897094"/>
            <a:ext cx="463084" cy="463084"/>
          </a:xfrm>
          <a:prstGeom prst="ellipse">
            <a:avLst/>
          </a:prstGeom>
          <a:solidFill>
            <a:srgbClr val="90CBEB">
              <a:alpha val="6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Calibri" panose="020F0502020204030204" pitchFamily="34" charset="0"/>
            </a:endParaRPr>
          </a:p>
        </p:txBody>
      </p:sp>
      <p:cxnSp>
        <p:nvCxnSpPr>
          <p:cNvPr id="43" name="Straight Connector 42"/>
          <p:cNvCxnSpPr>
            <a:cxnSpLocks/>
            <a:stCxn id="42" idx="6"/>
            <a:endCxn id="44" idx="1"/>
          </p:cNvCxnSpPr>
          <p:nvPr/>
        </p:nvCxnSpPr>
        <p:spPr>
          <a:xfrm flipV="1">
            <a:off x="7708396" y="2731845"/>
            <a:ext cx="1749217" cy="396791"/>
          </a:xfrm>
          <a:prstGeom prst="line">
            <a:avLst/>
          </a:prstGeom>
          <a:ln w="38100">
            <a:solidFill>
              <a:schemeClr val="accent5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9457613" y="2147069"/>
            <a:ext cx="2040944" cy="116955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Kale was roundly disliked by respondents, who expressed concern about the flavor of a kale snack bar.</a:t>
            </a:r>
            <a:endParaRPr lang="en-US" sz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7185006" y="4408113"/>
            <a:ext cx="463084" cy="463084"/>
          </a:xfrm>
          <a:prstGeom prst="ellipse">
            <a:avLst/>
          </a:prstGeom>
          <a:solidFill>
            <a:srgbClr val="90CBEB">
              <a:alpha val="6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Calibri" panose="020F0502020204030204" pitchFamily="34" charset="0"/>
            </a:endParaRPr>
          </a:p>
        </p:txBody>
      </p:sp>
      <p:cxnSp>
        <p:nvCxnSpPr>
          <p:cNvPr id="46" name="Straight Connector 45"/>
          <p:cNvCxnSpPr>
            <a:cxnSpLocks/>
            <a:stCxn id="45" idx="6"/>
            <a:endCxn id="47" idx="1"/>
          </p:cNvCxnSpPr>
          <p:nvPr/>
        </p:nvCxnSpPr>
        <p:spPr>
          <a:xfrm flipV="1">
            <a:off x="7648090" y="4431025"/>
            <a:ext cx="1809402" cy="208630"/>
          </a:xfrm>
          <a:prstGeom prst="line">
            <a:avLst/>
          </a:prstGeom>
          <a:ln w="38100">
            <a:solidFill>
              <a:schemeClr val="accent5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9457492" y="4061693"/>
            <a:ext cx="2040944" cy="73866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To refine, focus on the alternate veggie content and potential flavors.</a:t>
            </a:r>
            <a:endParaRPr lang="en-US" sz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535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F91D8B-3D2D-4DA8-AF16-61BC4BACADFD}" type="slidenum">
              <a:rPr kumimoji="0" 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72798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72798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1100" y="2274838"/>
            <a:ext cx="98298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4400" dirty="0">
                <a:solidFill>
                  <a:srgbClr val="FFFFFF"/>
                </a:solidFill>
                <a:latin typeface="Calibri" panose="020F0502020204030204" pitchFamily="34" charset="0"/>
              </a:rPr>
              <a:t>I don't know about </a:t>
            </a:r>
            <a:r>
              <a:rPr lang="en-US" sz="4400" b="1" dirty="0">
                <a:solidFill>
                  <a:srgbClr val="FFFFFF"/>
                </a:solidFill>
                <a:latin typeface="Calibri" panose="020F0502020204030204" pitchFamily="34" charset="0"/>
              </a:rPr>
              <a:t>the flavor</a:t>
            </a:r>
            <a:r>
              <a:rPr lang="en-US" sz="4400" dirty="0">
                <a:solidFill>
                  <a:srgbClr val="FFFFFF"/>
                </a:solidFill>
                <a:latin typeface="Calibri" panose="020F0502020204030204" pitchFamily="34" charset="0"/>
              </a:rPr>
              <a:t>. That looks like an omelet in the picture, but it's not referenced anywhere else.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25, Female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1100" y="914400"/>
            <a:ext cx="1069524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873809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Appendix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91D8B-3D2D-4DA8-AF16-61BC4BACADFD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2108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SAMPLE DEMOGRAPHICS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955493"/>
              </p:ext>
            </p:extLst>
          </p:nvPr>
        </p:nvGraphicFramePr>
        <p:xfrm>
          <a:off x="609600" y="1184177"/>
          <a:ext cx="2743200" cy="1030020"/>
        </p:xfrm>
        <a:graphic>
          <a:graphicData uri="http://schemas.openxmlformats.org/drawingml/2006/table">
            <a:tbl>
              <a:tblPr/>
              <a:tblGrid>
                <a:gridCol w="13381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50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5760">
                <a:tc>
                  <a:txBody>
                    <a:bodyPr/>
                    <a:lstStyle>
                      <a:lvl1pPr marL="0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704591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409182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2113773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818364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522955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4227546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932136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5636727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Gender</a:t>
                      </a:r>
                    </a:p>
                  </a:txBody>
                  <a:tcPr marL="3607" marR="3607" marT="36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0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704591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409182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2113773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818364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522955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4227546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932136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5636727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3607" marR="3607" marT="36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8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Male</a:t>
                      </a:r>
                    </a:p>
                  </a:txBody>
                  <a:tcPr marL="6350" marR="6350" marT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7983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</a:p>
                  </a:txBody>
                  <a:tcPr marL="6350" marR="6350" marT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27983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350" marR="6350" marT="635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66037"/>
              </p:ext>
            </p:extLst>
          </p:nvPr>
        </p:nvGraphicFramePr>
        <p:xfrm>
          <a:off x="3581400" y="1182573"/>
          <a:ext cx="2743200" cy="5059680"/>
        </p:xfrm>
        <a:graphic>
          <a:graphicData uri="http://schemas.openxmlformats.org/drawingml/2006/table">
            <a:tbl>
              <a:tblPr/>
              <a:tblGrid>
                <a:gridCol w="15611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820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5760">
                <a:tc>
                  <a:txBody>
                    <a:bodyPr/>
                    <a:lstStyle>
                      <a:lvl1pPr marL="0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704591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409182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2113773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818364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522955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4227546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932136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5636727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Age</a:t>
                      </a:r>
                    </a:p>
                  </a:txBody>
                  <a:tcPr marL="3607" marR="3607" marT="36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 marL="0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704591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409182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2113773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818364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522955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4227546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932136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5636727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3607" marR="3607" marT="36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350" marR="6350" marT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350" marR="6350" marT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5341437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350" marR="6350" marT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350" marR="6350" marT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350" marR="6350" marT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7795517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350" marR="6350" marT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3414611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350" marR="6350" marT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7415709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350" marR="6350" marT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4632085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350" marR="6350" marT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8770355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350" marR="6350" marT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3374605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350" marR="6350" marT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5540074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350" marR="6350" marT="63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6879723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135670"/>
              </p:ext>
            </p:extLst>
          </p:nvPr>
        </p:nvGraphicFramePr>
        <p:xfrm>
          <a:off x="6629400" y="1182573"/>
          <a:ext cx="3124200" cy="1097280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7200">
                <a:tc gridSpan="2">
                  <a:txBody>
                    <a:bodyPr/>
                    <a:lstStyle>
                      <a:lvl1pPr marL="0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704591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409182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2113773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818364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522955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4227546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932136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5636727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19063" indent="0" algn="l" fontAlgn="b">
                        <a:lnSpc>
                          <a:spcPct val="90000"/>
                        </a:lnSpc>
                      </a:pPr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  <a:cs typeface="Calibri"/>
                        </a:rPr>
                        <a:t>I choose foods specifically because they help me avoid or</a:t>
                      </a:r>
                      <a:r>
                        <a:rPr lang="en-US" sz="12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  <a:cs typeface="Calibri"/>
                        </a:rPr>
                        <a:t> reduce health problems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 marL="3607" marR="3607" marT="36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5665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704591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1409182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2113773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2818364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3522955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4227546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4932136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5636727" algn="l" defTabSz="704591" rtl="0" eaLnBrk="1" latinLnBrk="0" hangingPunct="1">
                        <a:defRPr sz="2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3607" marR="3607" marT="36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56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algn="ctr" defTabSz="704591" rtl="0" eaLnBrk="1" fontAlgn="ctr" latinLnBrk="0" hangingPunct="1"/>
                      <a:r>
                        <a:rPr lang="en-US" sz="11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Strongly Agree</a:t>
                      </a:r>
                    </a:p>
                  </a:txBody>
                  <a:tcPr marR="12700" marT="127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27983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04591" rtl="0" eaLnBrk="1" fontAlgn="ctr" latinLnBrk="0" hangingPunct="1"/>
                      <a:r>
                        <a:rPr lang="en-US" sz="1100" b="0" i="0" u="none" strike="noStrike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25</a:t>
                      </a:r>
                      <a:endParaRPr lang="en-US" sz="1100" b="0" i="0" u="none" strike="noStrike" kern="12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R="12700" marT="1270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algn="ctr" defTabSz="704591" rtl="0" eaLnBrk="1" fontAlgn="ctr" latinLnBrk="0" hangingPunct="1"/>
                      <a:r>
                        <a:rPr lang="en-US" sz="11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Somewhat Agree</a:t>
                      </a:r>
                    </a:p>
                  </a:txBody>
                  <a:tcPr marR="12700" marT="127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27983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04591" rtl="0" eaLnBrk="1" fontAlgn="ctr" latinLnBrk="0" hangingPunct="1"/>
                      <a:r>
                        <a:rPr lang="en-US" sz="1100" b="0" i="0" u="none" strike="noStrike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</a:t>
                      </a:r>
                      <a:endParaRPr lang="en-US" sz="1100" b="0" i="0" u="none" strike="noStrike" kern="12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R="12700" marT="1270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9068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>
            <a:picLocks/>
          </p:cNvPicPr>
          <p:nvPr/>
        </p:nvPicPr>
        <p:blipFill rotWithShape="1">
          <a:blip r:embed="rId3" cstate="screen">
            <a:alphaModFix amt="3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0204"/>
          <a:stretch/>
        </p:blipFill>
        <p:spPr>
          <a:xfrm>
            <a:off x="6499860" y="76200"/>
            <a:ext cx="5692140" cy="6705600"/>
          </a:xfrm>
          <a:prstGeom prst="rect">
            <a:avLst/>
          </a:prstGeom>
          <a:solidFill>
            <a:schemeClr val="tx2"/>
          </a:solidFill>
        </p:spPr>
      </p:pic>
      <p:sp>
        <p:nvSpPr>
          <p:cNvPr id="33" name="Title 28"/>
          <p:cNvSpPr txBox="1">
            <a:spLocks/>
          </p:cNvSpPr>
          <p:nvPr/>
        </p:nvSpPr>
        <p:spPr>
          <a:xfrm>
            <a:off x="530471" y="256032"/>
            <a:ext cx="11051927" cy="5844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704591" rtl="0" eaLnBrk="1" latinLnBrk="0" hangingPunct="1">
              <a:spcBef>
                <a:spcPct val="0"/>
              </a:spcBef>
              <a:buNone/>
              <a:defRPr sz="2000" kern="1200" baseline="0">
                <a:solidFill>
                  <a:schemeClr val="accent4">
                    <a:lumMod val="75000"/>
                  </a:schemeClr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70459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j-ea"/>
                <a:cs typeface="Calibri" panose="020F0502020204030204" pitchFamily="34" charset="0"/>
              </a:rPr>
              <a:t>TABLE OF CONTENTS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2152" y="1033137"/>
            <a:ext cx="114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Calibri" panose="020F0502020204030204" pitchFamily="34" charset="0"/>
              </a:rPr>
              <a:t>03</a:t>
            </a:r>
            <a:endParaRPr lang="en-GB" sz="6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981200" y="1263969"/>
            <a:ext cx="4098814" cy="55399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3000" dirty="0">
                <a:solidFill>
                  <a:srgbClr val="FFFFFF"/>
                </a:solidFill>
                <a:latin typeface="Calibri" panose="020F0502020204030204" pitchFamily="34" charset="0"/>
              </a:rPr>
              <a:t>Background &amp; Objectives</a:t>
            </a:r>
            <a:endParaRPr lang="en-GB" sz="3000" dirty="0"/>
          </a:p>
        </p:txBody>
      </p:sp>
      <p:sp>
        <p:nvSpPr>
          <p:cNvPr id="41" name="TextBox 40"/>
          <p:cNvSpPr txBox="1"/>
          <p:nvPr/>
        </p:nvSpPr>
        <p:spPr>
          <a:xfrm>
            <a:off x="672152" y="1891012"/>
            <a:ext cx="114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Calibri" panose="020F0502020204030204" pitchFamily="34" charset="0"/>
              </a:rPr>
              <a:t>04</a:t>
            </a:r>
            <a:endParaRPr lang="en-GB" sz="6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981200" y="2121844"/>
            <a:ext cx="2357440" cy="55399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3000" dirty="0">
                <a:solidFill>
                  <a:srgbClr val="FFFFFF"/>
                </a:solidFill>
                <a:latin typeface="Calibri" panose="020F0502020204030204" pitchFamily="34" charset="0"/>
              </a:rPr>
              <a:t>Stimuli Tested</a:t>
            </a:r>
            <a:endParaRPr lang="en-GB" sz="3000" dirty="0"/>
          </a:p>
        </p:txBody>
      </p:sp>
      <p:sp>
        <p:nvSpPr>
          <p:cNvPr id="43" name="TextBox 42"/>
          <p:cNvSpPr txBox="1"/>
          <p:nvPr/>
        </p:nvSpPr>
        <p:spPr>
          <a:xfrm>
            <a:off x="672152" y="2748887"/>
            <a:ext cx="114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Calibri" panose="020F0502020204030204" pitchFamily="34" charset="0"/>
              </a:rPr>
              <a:t>05</a:t>
            </a:r>
            <a:endParaRPr lang="en-GB" sz="6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981200" y="2979719"/>
            <a:ext cx="2375522" cy="55399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3000" dirty="0">
                <a:solidFill>
                  <a:srgbClr val="FFFFFF"/>
                </a:solidFill>
                <a:latin typeface="Calibri" panose="020F0502020204030204" pitchFamily="34" charset="0"/>
              </a:rPr>
              <a:t>Methodology </a:t>
            </a:r>
            <a:endParaRPr lang="en-GB" sz="3000" dirty="0"/>
          </a:p>
        </p:txBody>
      </p:sp>
      <p:sp>
        <p:nvSpPr>
          <p:cNvPr id="52" name="Slide Number Placeholder 5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91D8B-3D2D-4DA8-AF16-61BC4BACADFD}" type="slidenum">
              <a:rPr lang="en-GB" smtClean="0">
                <a:solidFill>
                  <a:schemeClr val="bg1"/>
                </a:solidFill>
              </a:rPr>
              <a:pPr/>
              <a:t>2</a:t>
            </a:fld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94BC47B-8313-4B50-8245-FF19D1A0448F}"/>
              </a:ext>
            </a:extLst>
          </p:cNvPr>
          <p:cNvSpPr txBox="1"/>
          <p:nvPr/>
        </p:nvSpPr>
        <p:spPr>
          <a:xfrm>
            <a:off x="672152" y="3606762"/>
            <a:ext cx="114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Calibri" panose="020F0502020204030204" pitchFamily="34" charset="0"/>
              </a:rPr>
              <a:t>06</a:t>
            </a:r>
            <a:endParaRPr lang="en-GB" sz="6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54E9A9A0-EC9E-47AB-A34A-90C8036A97BB}"/>
              </a:ext>
            </a:extLst>
          </p:cNvPr>
          <p:cNvSpPr/>
          <p:nvPr/>
        </p:nvSpPr>
        <p:spPr>
          <a:xfrm>
            <a:off x="1981200" y="3837594"/>
            <a:ext cx="2689967" cy="55399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3000" dirty="0">
                <a:solidFill>
                  <a:srgbClr val="FFFFFF"/>
                </a:solidFill>
                <a:latin typeface="Calibri" panose="020F0502020204030204" pitchFamily="34" charset="0"/>
              </a:rPr>
              <a:t>Topline Findings</a:t>
            </a:r>
            <a:endParaRPr lang="en-GB" sz="3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7AA20F29-4537-4CBF-98D5-A4F67B1EBFBC}"/>
              </a:ext>
            </a:extLst>
          </p:cNvPr>
          <p:cNvSpPr txBox="1"/>
          <p:nvPr/>
        </p:nvSpPr>
        <p:spPr>
          <a:xfrm>
            <a:off x="672152" y="4464639"/>
            <a:ext cx="114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13</a:t>
            </a:r>
            <a:endParaRPr lang="en-GB" sz="6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8DFB6B5E-B0C5-4562-8DF4-3EA8EBAD85CA}"/>
              </a:ext>
            </a:extLst>
          </p:cNvPr>
          <p:cNvSpPr/>
          <p:nvPr/>
        </p:nvSpPr>
        <p:spPr>
          <a:xfrm>
            <a:off x="1981200" y="4695471"/>
            <a:ext cx="1661032" cy="55399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3000" dirty="0">
                <a:solidFill>
                  <a:srgbClr val="FFFFFF"/>
                </a:solidFill>
                <a:latin typeface="Calibri" panose="020F0502020204030204" pitchFamily="34" charset="0"/>
              </a:rPr>
              <a:t>Appendix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3494080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&amp; OBJECTIVES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Good 4 U snacks is looking to explore new and different snack options that maintain the brand promise of ‘health above all else’.  Good 4 U wants to explore three potential offerings that include unique combinations of ‘super food’ ingredients to move along into production.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This research will assess the three different products to </a:t>
            </a:r>
            <a:r>
              <a:rPr lang="en-US" dirty="0" smtClean="0"/>
              <a:t>refine them for future </a:t>
            </a:r>
            <a:r>
              <a:rPr lang="en-US" dirty="0"/>
              <a:t>development. </a:t>
            </a:r>
          </a:p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can Good 4 U refine its new snack bar offerings prior to going to market? </a:t>
            </a:r>
          </a:p>
          <a:p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800" dirty="0" smtClean="0"/>
              <a:t>Identify </a:t>
            </a:r>
            <a:r>
              <a:rPr lang="en-US" sz="1800" dirty="0"/>
              <a:t>purchase intent, uniqueness and believability of each snack option.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US" dirty="0"/>
              <a:t>Identify likes and dislikes of each product to aid in refinement opportunity.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US" dirty="0" smtClean="0"/>
              <a:t>Pinpoint </a:t>
            </a:r>
            <a:r>
              <a:rPr lang="en-US" dirty="0"/>
              <a:t>areas of opportunity to refine the concept offering.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410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1190" y="180361"/>
            <a:ext cx="11051927" cy="584444"/>
          </a:xfrm>
        </p:spPr>
        <p:txBody>
          <a:bodyPr/>
          <a:lstStyle/>
          <a:p>
            <a:r>
              <a:rPr lang="en-US" dirty="0"/>
              <a:t>STIMULI TESTED</a:t>
            </a:r>
          </a:p>
        </p:txBody>
      </p:sp>
      <p:pic>
        <p:nvPicPr>
          <p:cNvPr id="17" name="Picture Placeholder 2" descr="Slide3.jpg"/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5" r="1254"/>
          <a:stretch/>
        </p:blipFill>
        <p:spPr>
          <a:xfrm>
            <a:off x="3993560" y="4073237"/>
            <a:ext cx="3671199" cy="2216727"/>
          </a:xfrm>
        </p:spPr>
      </p:pic>
      <p:pic>
        <p:nvPicPr>
          <p:cNvPr id="20" name="Picture Placeholder 3" descr="Slide4.jpg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9" r="1487"/>
          <a:stretch/>
        </p:blipFill>
        <p:spPr>
          <a:xfrm>
            <a:off x="7270578" y="1558637"/>
            <a:ext cx="3679562" cy="2216727"/>
          </a:xfrm>
        </p:spPr>
      </p:pic>
      <p:sp>
        <p:nvSpPr>
          <p:cNvPr id="21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1287819" y="1222131"/>
            <a:ext cx="2566276" cy="225669"/>
          </a:xfrm>
        </p:spPr>
        <p:txBody>
          <a:bodyPr>
            <a:noAutofit/>
          </a:bodyPr>
          <a:lstStyle/>
          <a:p>
            <a:r>
              <a:rPr lang="en-US" dirty="0"/>
              <a:t>Kale </a:t>
            </a:r>
            <a:r>
              <a:rPr lang="en-US" baseline="30000" dirty="0"/>
              <a:t>2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0" y="3733800"/>
            <a:ext cx="2566276" cy="225669"/>
          </a:xfrm>
        </p:spPr>
        <p:txBody>
          <a:bodyPr>
            <a:noAutofit/>
          </a:bodyPr>
          <a:lstStyle/>
          <a:p>
            <a:r>
              <a:rPr lang="en-US" dirty="0" err="1"/>
              <a:t>Pow</a:t>
            </a:r>
            <a:r>
              <a:rPr lang="en-US" dirty="0"/>
              <a:t> </a:t>
            </a:r>
            <a:r>
              <a:rPr lang="en-US" dirty="0" err="1"/>
              <a:t>Snx</a:t>
            </a:r>
            <a:endParaRPr lang="en-US" dirty="0"/>
          </a:p>
        </p:txBody>
      </p:sp>
      <p:sp>
        <p:nvSpPr>
          <p:cNvPr id="23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7827221" y="1219200"/>
            <a:ext cx="2566276" cy="225669"/>
          </a:xfrm>
        </p:spPr>
        <p:txBody>
          <a:bodyPr>
            <a:noAutofit/>
          </a:bodyPr>
          <a:lstStyle/>
          <a:p>
            <a:r>
              <a:rPr lang="en-US" dirty="0"/>
              <a:t>Chi-Yeah!</a:t>
            </a:r>
          </a:p>
        </p:txBody>
      </p:sp>
      <p:pic>
        <p:nvPicPr>
          <p:cNvPr id="24" name="Picture Placeholder 1" descr="Slide2.jpg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6" r="594"/>
          <a:stretch/>
        </p:blipFill>
        <p:spPr>
          <a:xfrm>
            <a:off x="718633" y="1558637"/>
            <a:ext cx="3704649" cy="2216727"/>
          </a:xfrm>
        </p:spPr>
      </p:pic>
    </p:spTree>
    <p:extLst>
      <p:ext uri="{BB962C8B-B14F-4D97-AF65-F5344CB8AC3E}">
        <p14:creationId xmlns:p14="http://schemas.microsoft.com/office/powerpoint/2010/main" val="1385786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79D08FF0-6F2C-4697-9A09-EA9CBAF055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944226"/>
              </p:ext>
            </p:extLst>
          </p:nvPr>
        </p:nvGraphicFramePr>
        <p:xfrm>
          <a:off x="5740718" y="3114523"/>
          <a:ext cx="5838666" cy="1911055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946222">
                  <a:extLst>
                    <a:ext uri="{9D8B030D-6E8A-4147-A177-3AD203B41FA5}">
                      <a16:colId xmlns:a16="http://schemas.microsoft.com/office/drawing/2014/main" xmlns="" val="1824946186"/>
                    </a:ext>
                  </a:extLst>
                </a:gridCol>
                <a:gridCol w="3892444">
                  <a:extLst>
                    <a:ext uri="{9D8B030D-6E8A-4147-A177-3AD203B41FA5}">
                      <a16:colId xmlns:a16="http://schemas.microsoft.com/office/drawing/2014/main" xmlns="" val="1303486591"/>
                    </a:ext>
                  </a:extLst>
                </a:gridCol>
              </a:tblGrid>
              <a:tr h="820108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46" marR="44546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AUDIENCE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546" marR="44546" marT="0" marB="0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8013948"/>
                  </a:ext>
                </a:extLst>
              </a:tr>
              <a:tr h="332569">
                <a:tc>
                  <a:txBody>
                    <a:bodyPr/>
                    <a:lstStyle/>
                    <a:p>
                      <a:pPr marL="0" marR="0" algn="l" defTabSz="704591" rtl="0" eaLnBrk="1" fontAlgn="ctr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Age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704591" rtl="0" eaLnBrk="1" fontAlgn="ctr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18+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7916129"/>
                  </a:ext>
                </a:extLst>
              </a:tr>
              <a:tr h="379189">
                <a:tc>
                  <a:txBody>
                    <a:bodyPr/>
                    <a:lstStyle/>
                    <a:p>
                      <a:pPr marL="0" marR="0" algn="l" defTabSz="704591" rtl="0" eaLnBrk="1" fontAlgn="ctr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Gender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704591" rtl="0" eaLnBrk="1" fontAlgn="ctr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Mixed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7692666"/>
                  </a:ext>
                </a:extLst>
              </a:tr>
              <a:tr h="379189">
                <a:tc>
                  <a:txBody>
                    <a:bodyPr/>
                    <a:lstStyle/>
                    <a:p>
                      <a:pPr marL="0" marR="0" algn="l" defTabSz="704591" rtl="0" eaLnBrk="1" fontAlgn="ctr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Healthy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704591" rtl="0" eaLnBrk="1" fontAlgn="ctr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accent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Neutral to Agree with Healthiness Attributes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91857777"/>
                  </a:ext>
                </a:extLst>
              </a:tr>
            </a:tbl>
          </a:graphicData>
        </a:graphic>
      </p:graphicFrame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28" name="Shape 174"/>
          <p:cNvSpPr txBox="1"/>
          <p:nvPr/>
        </p:nvSpPr>
        <p:spPr>
          <a:xfrm>
            <a:off x="561647" y="5105400"/>
            <a:ext cx="4031580" cy="76689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defTabSz="704591"/>
            <a:r>
              <a:rPr lang="en" sz="1000" i="1" dirty="0">
                <a:solidFill>
                  <a:srgbClr val="7F7F7F">
                    <a:lumMod val="75000"/>
                  </a:srgbClr>
                </a:solidFill>
                <a:latin typeface="Calibri" panose="020F0502020204030204" pitchFamily="34" charset="0"/>
              </a:rPr>
              <a:t>Qualitative research is based on a small number of individuals and provides a rich source of information useful in understanding a given subject matter or population, in confirming existing knowledge or suppositions, and in providing direction for planning and strategy. Caution should be used in generalizing the findings to a larger population.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139047"/>
              </p:ext>
            </p:extLst>
          </p:nvPr>
        </p:nvGraphicFramePr>
        <p:xfrm>
          <a:off x="5201176" y="1600200"/>
          <a:ext cx="6378208" cy="914400"/>
        </p:xfrm>
        <a:graphic>
          <a:graphicData uri="http://schemas.openxmlformats.org/drawingml/2006/table">
            <a:tbl>
              <a:tblPr firstRow="1" bandRow="1"/>
              <a:tblGrid>
                <a:gridCol w="15945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45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945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945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Segoe UI"/>
                        </a:rPr>
                        <a:t># of Groups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Segoe UI"/>
                        </a:rPr>
                        <a:t>Total Respondents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Segoe UI"/>
                        </a:rPr>
                        <a:t>Days in Field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Segoe UI"/>
                        </a:rPr>
                        <a:t>Recruit to Report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Segoe UI"/>
                        </a:rPr>
                        <a:t>(in days)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BE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BE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BEA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CBEA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pSp>
        <p:nvGrpSpPr>
          <p:cNvPr id="32" name="Group 31"/>
          <p:cNvGrpSpPr/>
          <p:nvPr/>
        </p:nvGrpSpPr>
        <p:grpSpPr>
          <a:xfrm>
            <a:off x="533400" y="1600200"/>
            <a:ext cx="4059827" cy="2529376"/>
            <a:chOff x="572702" y="3994570"/>
            <a:chExt cx="4059827" cy="2529380"/>
          </a:xfrm>
        </p:grpSpPr>
        <p:sp>
          <p:nvSpPr>
            <p:cNvPr id="33" name="TextBox 32"/>
            <p:cNvSpPr txBox="1"/>
            <p:nvPr/>
          </p:nvSpPr>
          <p:spPr>
            <a:xfrm>
              <a:off x="572702" y="4073337"/>
              <a:ext cx="2139045" cy="369202"/>
            </a:xfrm>
            <a:prstGeom prst="rect">
              <a:avLst/>
            </a:prstGeom>
            <a:noFill/>
          </p:spPr>
          <p:txBody>
            <a:bodyPr wrap="none" lIns="91312" tIns="45655" rIns="91312" bIns="45655" rtlCol="0">
              <a:spAutoFit/>
            </a:bodyPr>
            <a:lstStyle/>
            <a:p>
              <a:pPr lvl="0" defTabSz="704591">
                <a:defRPr/>
              </a:pPr>
              <a:r>
                <a:rPr lang="en-US" dirty="0">
                  <a:solidFill>
                    <a:schemeClr val="accent4">
                      <a:lumMod val="50000"/>
                    </a:schemeClr>
                  </a:solidFill>
                </a:rPr>
                <a:t>Concept </a:t>
              </a:r>
              <a:r>
                <a:rPr lang="en-US" dirty="0" err="1">
                  <a:solidFill>
                    <a:schemeClr val="accent4">
                      <a:lumMod val="50000"/>
                    </a:schemeClr>
                  </a:solidFill>
                </a:rPr>
                <a:t>Enhancer</a:t>
              </a:r>
              <a:r>
                <a:rPr lang="en-US" baseline="30000" dirty="0" err="1">
                  <a:solidFill>
                    <a:schemeClr val="accent4">
                      <a:lumMod val="50000"/>
                    </a:schemeClr>
                  </a:solidFill>
                </a:rPr>
                <a:t>TM</a:t>
              </a:r>
              <a:r>
                <a:rPr lang="en-US" baseline="30000" dirty="0">
                  <a:solidFill>
                    <a:schemeClr val="accent4">
                      <a:lumMod val="50000"/>
                    </a:schemeClr>
                  </a:solidFill>
                </a:rPr>
                <a:t> 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Segoe UI Semibold"/>
              </a:endParaRPr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650074" y="3994570"/>
              <a:ext cx="3982455" cy="0"/>
            </a:xfrm>
            <a:prstGeom prst="line">
              <a:avLst/>
            </a:prstGeom>
            <a:noFill/>
            <a:ln w="19050" cap="flat" cmpd="sng" algn="ctr">
              <a:solidFill>
                <a:schemeClr val="tx2"/>
              </a:solidFill>
              <a:prstDash val="solid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573874" y="4493841"/>
              <a:ext cx="3869144" cy="2030109"/>
            </a:xfrm>
            <a:prstGeom prst="rect">
              <a:avLst/>
            </a:prstGeom>
            <a:noFill/>
          </p:spPr>
          <p:txBody>
            <a:bodyPr wrap="square" lIns="91312" tIns="45655" rIns="91312" bIns="45655" rtlCol="0">
              <a:spAutoFit/>
            </a:bodyPr>
            <a:lstStyle/>
            <a:p>
              <a:pPr marL="0" marR="0" lvl="0" indent="0" defTabSz="704591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7F7F7F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cs typeface="Segoe UI"/>
                </a:rPr>
                <a:t>This study was conducted online where respondents answered open-ended questions and follow-ups posted by a trained moderator. </a:t>
              </a:r>
            </a:p>
            <a:p>
              <a:pPr marL="0" marR="0" lvl="0" indent="0" defTabSz="704591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1400" kern="0" dirty="0">
                <a:solidFill>
                  <a:srgbClr val="7F7F7F">
                    <a:lumMod val="75000"/>
                  </a:srgbClr>
                </a:solidFill>
                <a:latin typeface="Calibri" panose="020F0502020204030204" pitchFamily="34" charset="0"/>
                <a:cs typeface="Segoe UI"/>
              </a:endParaRPr>
            </a:p>
            <a:p>
              <a:pPr marL="0" marR="0" lvl="0" indent="0" defTabSz="704591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7F7F7F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cs typeface="Segoe UI"/>
                </a:rPr>
                <a:t>This technology fosters a dynamic qualitative discussion where respondents are easily able to interact with others in the group. 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7F7F7F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2793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topline summary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91D8B-3D2D-4DA8-AF16-61BC4BACADFD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1651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Placeholder 2" descr="Slide3.jpg"/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7" b="2137"/>
          <a:stretch/>
        </p:blipFill>
        <p:spPr/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475938"/>
            <a:ext cx="6559084" cy="362261"/>
          </a:xfrm>
        </p:spPr>
        <p:txBody>
          <a:bodyPr>
            <a:normAutofit/>
          </a:bodyPr>
          <a:lstStyle/>
          <a:p>
            <a:r>
              <a:rPr lang="en-US" dirty="0" smtClean="0"/>
              <a:t>POW SNX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09358" y="668221"/>
            <a:ext cx="10889078" cy="1084379"/>
          </a:xfrm>
        </p:spPr>
        <p:txBody>
          <a:bodyPr>
            <a:normAutofit/>
          </a:bodyPr>
          <a:lstStyle/>
          <a:p>
            <a:r>
              <a:rPr lang="en-US" i="1" dirty="0"/>
              <a:t>Pow </a:t>
            </a:r>
            <a:r>
              <a:rPr lang="en-US" i="1" dirty="0" err="1"/>
              <a:t>Snx</a:t>
            </a:r>
            <a:r>
              <a:rPr lang="en-US" i="1" dirty="0"/>
              <a:t> </a:t>
            </a:r>
            <a:r>
              <a:rPr lang="en-GB" dirty="0" smtClean="0"/>
              <a:t>is </a:t>
            </a:r>
            <a:r>
              <a:rPr lang="en-GB" dirty="0"/>
              <a:t>the preferred </a:t>
            </a:r>
            <a:r>
              <a:rPr lang="en-GB" dirty="0" smtClean="0"/>
              <a:t>concept </a:t>
            </a:r>
            <a:r>
              <a:rPr lang="en-GB" dirty="0"/>
              <a:t>for its </a:t>
            </a:r>
            <a:r>
              <a:rPr lang="en-GB" dirty="0"/>
              <a:t>intriguing </a:t>
            </a:r>
            <a:r>
              <a:rPr lang="en-GB" dirty="0" smtClean="0"/>
              <a:t>combination </a:t>
            </a:r>
            <a:r>
              <a:rPr lang="en-GB" dirty="0"/>
              <a:t>of high protein, low calories, and fruit </a:t>
            </a:r>
            <a:r>
              <a:rPr lang="en-GB" dirty="0" err="1"/>
              <a:t>flavors</a:t>
            </a:r>
            <a:r>
              <a:rPr lang="en-GB" dirty="0"/>
              <a:t>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124079" y="5589690"/>
            <a:ext cx="5943721" cy="461665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  <a:latin typeface="Calibri" panose="020F0502020204030204" pitchFamily="34" charset="0"/>
              </a:rPr>
              <a:t>This looks much better </a:t>
            </a:r>
            <a:r>
              <a:rPr lang="en-US" sz="14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than the other snack bar options! I </a:t>
            </a:r>
            <a:r>
              <a:rPr lang="en-US" sz="1400" dirty="0">
                <a:solidFill>
                  <a:schemeClr val="accent1"/>
                </a:solidFill>
                <a:latin typeface="Calibri" panose="020F0502020204030204" pitchFamily="34" charset="0"/>
              </a:rPr>
              <a:t>might actually try this.</a:t>
            </a:r>
          </a:p>
          <a:p>
            <a:pPr algn="r"/>
            <a:r>
              <a:rPr lang="en-US" sz="1000" dirty="0">
                <a:solidFill>
                  <a:schemeClr val="accent1"/>
                </a:solidFill>
                <a:latin typeface="Calibri" panose="020F0502020204030204" pitchFamily="34" charset="0"/>
              </a:rPr>
              <a:t>-  30, Female</a:t>
            </a:r>
            <a:endParaRPr lang="en-GB" sz="10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3782309" y="3129291"/>
            <a:ext cx="463084" cy="463084"/>
          </a:xfrm>
          <a:prstGeom prst="ellipse">
            <a:avLst/>
          </a:prstGeom>
          <a:solidFill>
            <a:srgbClr val="90CBEB">
              <a:alpha val="6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Calibri" panose="020F0502020204030204" pitchFamily="34" charset="0"/>
            </a:endParaRPr>
          </a:p>
        </p:txBody>
      </p:sp>
      <p:cxnSp>
        <p:nvCxnSpPr>
          <p:cNvPr id="38" name="Straight Connector 37"/>
          <p:cNvCxnSpPr>
            <a:cxnSpLocks/>
            <a:stCxn id="37" idx="2"/>
            <a:endCxn id="39" idx="3"/>
          </p:cNvCxnSpPr>
          <p:nvPr/>
        </p:nvCxnSpPr>
        <p:spPr>
          <a:xfrm flipH="1">
            <a:off x="2735717" y="3360833"/>
            <a:ext cx="1046592" cy="647514"/>
          </a:xfrm>
          <a:prstGeom prst="line">
            <a:avLst/>
          </a:prstGeom>
          <a:ln w="38100">
            <a:solidFill>
              <a:schemeClr val="accent5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94773" y="3100406"/>
            <a:ext cx="2040944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The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name itself (especially in context of the packaging) needs to be refined into something that better communicates the core benefits of protein and fruit. </a:t>
            </a:r>
          </a:p>
        </p:txBody>
      </p:sp>
      <p:sp>
        <p:nvSpPr>
          <p:cNvPr id="42" name="Oval 41"/>
          <p:cNvSpPr/>
          <p:nvPr/>
        </p:nvSpPr>
        <p:spPr>
          <a:xfrm>
            <a:off x="4192282" y="3464123"/>
            <a:ext cx="463084" cy="463084"/>
          </a:xfrm>
          <a:prstGeom prst="ellipse">
            <a:avLst/>
          </a:prstGeom>
          <a:solidFill>
            <a:srgbClr val="90CBEB">
              <a:alpha val="6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Calibri" panose="020F0502020204030204" pitchFamily="34" charset="0"/>
            </a:endParaRPr>
          </a:p>
        </p:txBody>
      </p:sp>
      <p:cxnSp>
        <p:nvCxnSpPr>
          <p:cNvPr id="43" name="Straight Connector 42"/>
          <p:cNvCxnSpPr>
            <a:cxnSpLocks/>
            <a:stCxn id="42" idx="6"/>
            <a:endCxn id="44" idx="1"/>
          </p:cNvCxnSpPr>
          <p:nvPr/>
        </p:nvCxnSpPr>
        <p:spPr>
          <a:xfrm flipV="1">
            <a:off x="4655366" y="2604537"/>
            <a:ext cx="4802126" cy="1091128"/>
          </a:xfrm>
          <a:prstGeom prst="line">
            <a:avLst/>
          </a:prstGeom>
          <a:ln w="38100">
            <a:solidFill>
              <a:schemeClr val="accent5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9457492" y="2019761"/>
            <a:ext cx="2040944" cy="116955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Respondents 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appreciated the various fruit flavors, but the idea of raspberry flavoring, specifically, was polarizing.</a:t>
            </a:r>
            <a:endParaRPr lang="en-US" sz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7168684" y="4229065"/>
            <a:ext cx="463084" cy="463084"/>
          </a:xfrm>
          <a:prstGeom prst="ellipse">
            <a:avLst/>
          </a:prstGeom>
          <a:solidFill>
            <a:srgbClr val="90CBEB">
              <a:alpha val="6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Calibri" panose="020F0502020204030204" pitchFamily="34" charset="0"/>
            </a:endParaRPr>
          </a:p>
        </p:txBody>
      </p:sp>
      <p:cxnSp>
        <p:nvCxnSpPr>
          <p:cNvPr id="46" name="Straight Connector 45"/>
          <p:cNvCxnSpPr>
            <a:cxnSpLocks/>
            <a:stCxn id="45" idx="6"/>
            <a:endCxn id="47" idx="1"/>
          </p:cNvCxnSpPr>
          <p:nvPr/>
        </p:nvCxnSpPr>
        <p:spPr>
          <a:xfrm>
            <a:off x="7631768" y="4460607"/>
            <a:ext cx="1825724" cy="70357"/>
          </a:xfrm>
          <a:prstGeom prst="line">
            <a:avLst/>
          </a:prstGeom>
          <a:ln w="38100">
            <a:solidFill>
              <a:schemeClr val="accent5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9457492" y="3730745"/>
            <a:ext cx="2040944" cy="1600438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The combined benefits of high protein and low calories elevated this concept to be respondents’ favorite for maintaining a healthy lifestyle.</a:t>
            </a:r>
            <a:endParaRPr lang="en-US" sz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20" name="Group 62">
            <a:extLst>
              <a:ext uri="{FF2B5EF4-FFF2-40B4-BE49-F238E27FC236}">
                <a16:creationId xmlns:a16="http://schemas.microsoft.com/office/drawing/2014/main" xmlns="" id="{28893EA1-3E70-43ED-B2ED-3C218D5C48F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09358" y="1768936"/>
            <a:ext cx="711200" cy="711200"/>
            <a:chOff x="641" y="1601"/>
            <a:chExt cx="448" cy="448"/>
          </a:xfrm>
        </p:grpSpPr>
        <p:sp>
          <p:nvSpPr>
            <p:cNvPr id="21" name="Freeform 63">
              <a:extLst>
                <a:ext uri="{FF2B5EF4-FFF2-40B4-BE49-F238E27FC236}">
                  <a16:creationId xmlns:a16="http://schemas.microsoft.com/office/drawing/2014/main" xmlns="" id="{4EA1031F-0A4A-4225-8153-D602A7C7855F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" y="1601"/>
              <a:ext cx="148" cy="192"/>
            </a:xfrm>
            <a:custGeom>
              <a:avLst/>
              <a:gdLst>
                <a:gd name="T0" fmla="*/ 0 w 283"/>
                <a:gd name="T1" fmla="*/ 341 h 364"/>
                <a:gd name="T2" fmla="*/ 238 w 283"/>
                <a:gd name="T3" fmla="*/ 0 h 364"/>
                <a:gd name="T4" fmla="*/ 283 w 283"/>
                <a:gd name="T5" fmla="*/ 0 h 364"/>
                <a:gd name="T6" fmla="*/ 29 w 283"/>
                <a:gd name="T7" fmla="*/ 364 h 364"/>
                <a:gd name="T8" fmla="*/ 0 w 283"/>
                <a:gd name="T9" fmla="*/ 341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3" h="364">
                  <a:moveTo>
                    <a:pt x="0" y="341"/>
                  </a:moveTo>
                  <a:lnTo>
                    <a:pt x="238" y="0"/>
                  </a:lnTo>
                  <a:lnTo>
                    <a:pt x="283" y="0"/>
                  </a:lnTo>
                  <a:lnTo>
                    <a:pt x="29" y="364"/>
                  </a:lnTo>
                  <a:cubicBezTo>
                    <a:pt x="20" y="356"/>
                    <a:pt x="10" y="348"/>
                    <a:pt x="0" y="341"/>
                  </a:cubicBezTo>
                  <a:close/>
                </a:path>
              </a:pathLst>
            </a:custGeom>
            <a:solidFill>
              <a:srgbClr val="FBE1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2" name="Freeform 64">
              <a:extLst>
                <a:ext uri="{FF2B5EF4-FFF2-40B4-BE49-F238E27FC236}">
                  <a16:creationId xmlns:a16="http://schemas.microsoft.com/office/drawing/2014/main" xmlns="" id="{F5C3C5CB-8FE1-4D83-BB3A-34101F959BDC}"/>
                </a:ext>
              </a:extLst>
            </p:cNvPr>
            <p:cNvSpPr>
              <a:spLocks/>
            </p:cNvSpPr>
            <p:nvPr/>
          </p:nvSpPr>
          <p:spPr bwMode="auto">
            <a:xfrm>
              <a:off x="891" y="1601"/>
              <a:ext cx="175" cy="179"/>
            </a:xfrm>
            <a:custGeom>
              <a:avLst/>
              <a:gdLst>
                <a:gd name="T0" fmla="*/ 0 w 333"/>
                <a:gd name="T1" fmla="*/ 300 h 341"/>
                <a:gd name="T2" fmla="*/ 209 w 333"/>
                <a:gd name="T3" fmla="*/ 0 h 341"/>
                <a:gd name="T4" fmla="*/ 333 w 333"/>
                <a:gd name="T5" fmla="*/ 0 h 341"/>
                <a:gd name="T6" fmla="*/ 95 w 333"/>
                <a:gd name="T7" fmla="*/ 341 h 341"/>
                <a:gd name="T8" fmla="*/ 0 w 333"/>
                <a:gd name="T9" fmla="*/ 30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3" h="341">
                  <a:moveTo>
                    <a:pt x="0" y="300"/>
                  </a:moveTo>
                  <a:lnTo>
                    <a:pt x="209" y="0"/>
                  </a:lnTo>
                  <a:lnTo>
                    <a:pt x="333" y="0"/>
                  </a:lnTo>
                  <a:lnTo>
                    <a:pt x="95" y="341"/>
                  </a:lnTo>
                  <a:cubicBezTo>
                    <a:pt x="67" y="322"/>
                    <a:pt x="34" y="308"/>
                    <a:pt x="0" y="300"/>
                  </a:cubicBezTo>
                  <a:close/>
                </a:path>
              </a:pathLst>
            </a:custGeom>
            <a:solidFill>
              <a:srgbClr val="DF2C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3" name="Freeform 65">
              <a:extLst>
                <a:ext uri="{FF2B5EF4-FFF2-40B4-BE49-F238E27FC236}">
                  <a16:creationId xmlns:a16="http://schemas.microsoft.com/office/drawing/2014/main" xmlns="" id="{B50EF0B8-5611-4FF9-8547-4358D1058595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" y="1601"/>
              <a:ext cx="131" cy="158"/>
            </a:xfrm>
            <a:custGeom>
              <a:avLst/>
              <a:gdLst>
                <a:gd name="T0" fmla="*/ 0 w 249"/>
                <a:gd name="T1" fmla="*/ 294 h 300"/>
                <a:gd name="T2" fmla="*/ 206 w 249"/>
                <a:gd name="T3" fmla="*/ 0 h 300"/>
                <a:gd name="T4" fmla="*/ 249 w 249"/>
                <a:gd name="T5" fmla="*/ 0 h 300"/>
                <a:gd name="T6" fmla="*/ 40 w 249"/>
                <a:gd name="T7" fmla="*/ 300 h 300"/>
                <a:gd name="T8" fmla="*/ 0 w 249"/>
                <a:gd name="T9" fmla="*/ 294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9" h="300">
                  <a:moveTo>
                    <a:pt x="0" y="294"/>
                  </a:moveTo>
                  <a:lnTo>
                    <a:pt x="206" y="0"/>
                  </a:lnTo>
                  <a:lnTo>
                    <a:pt x="249" y="0"/>
                  </a:lnTo>
                  <a:lnTo>
                    <a:pt x="40" y="300"/>
                  </a:lnTo>
                  <a:cubicBezTo>
                    <a:pt x="27" y="297"/>
                    <a:pt x="14" y="295"/>
                    <a:pt x="0" y="294"/>
                  </a:cubicBezTo>
                  <a:close/>
                </a:path>
              </a:pathLst>
            </a:custGeom>
            <a:solidFill>
              <a:srgbClr val="FBE1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4" name="Oval 66">
              <a:extLst>
                <a:ext uri="{FF2B5EF4-FFF2-40B4-BE49-F238E27FC236}">
                  <a16:creationId xmlns:a16="http://schemas.microsoft.com/office/drawing/2014/main" xmlns="" id="{816C491F-F4A2-4D13-A4A4-C89C821EF1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" y="1755"/>
              <a:ext cx="294" cy="294"/>
            </a:xfrm>
            <a:prstGeom prst="ellipse">
              <a:avLst/>
            </a:prstGeom>
            <a:solidFill>
              <a:srgbClr val="F3B6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5" name="Oval 67">
              <a:extLst>
                <a:ext uri="{FF2B5EF4-FFF2-40B4-BE49-F238E27FC236}">
                  <a16:creationId xmlns:a16="http://schemas.microsoft.com/office/drawing/2014/main" xmlns="" id="{5AA238AF-DD0F-4550-B7D3-8A3890AD5F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7" y="1794"/>
              <a:ext cx="217" cy="217"/>
            </a:xfrm>
            <a:prstGeom prst="ellipse">
              <a:avLst/>
            </a:prstGeom>
            <a:solidFill>
              <a:srgbClr val="FBE1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6" name="Freeform 68">
              <a:extLst>
                <a:ext uri="{FF2B5EF4-FFF2-40B4-BE49-F238E27FC236}">
                  <a16:creationId xmlns:a16="http://schemas.microsoft.com/office/drawing/2014/main" xmlns="" id="{14762E52-7DB6-451F-83F3-DD335996845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5" y="1741"/>
              <a:ext cx="84" cy="84"/>
            </a:xfrm>
            <a:custGeom>
              <a:avLst/>
              <a:gdLst>
                <a:gd name="T0" fmla="*/ 159 w 160"/>
                <a:gd name="T1" fmla="*/ 82 h 160"/>
                <a:gd name="T2" fmla="*/ 160 w 160"/>
                <a:gd name="T3" fmla="*/ 81 h 160"/>
                <a:gd name="T4" fmla="*/ 160 w 160"/>
                <a:gd name="T5" fmla="*/ 80 h 160"/>
                <a:gd name="T6" fmla="*/ 159 w 160"/>
                <a:gd name="T7" fmla="*/ 79 h 160"/>
                <a:gd name="T8" fmla="*/ 82 w 160"/>
                <a:gd name="T9" fmla="*/ 2 h 160"/>
                <a:gd name="T10" fmla="*/ 80 w 160"/>
                <a:gd name="T11" fmla="*/ 0 h 160"/>
                <a:gd name="T12" fmla="*/ 80 w 160"/>
                <a:gd name="T13" fmla="*/ 0 h 160"/>
                <a:gd name="T14" fmla="*/ 78 w 160"/>
                <a:gd name="T15" fmla="*/ 2 h 160"/>
                <a:gd name="T16" fmla="*/ 1 w 160"/>
                <a:gd name="T17" fmla="*/ 79 h 160"/>
                <a:gd name="T18" fmla="*/ 0 w 160"/>
                <a:gd name="T19" fmla="*/ 80 h 160"/>
                <a:gd name="T20" fmla="*/ 0 w 160"/>
                <a:gd name="T21" fmla="*/ 81 h 160"/>
                <a:gd name="T22" fmla="*/ 1 w 160"/>
                <a:gd name="T23" fmla="*/ 82 h 160"/>
                <a:gd name="T24" fmla="*/ 78 w 160"/>
                <a:gd name="T25" fmla="*/ 159 h 160"/>
                <a:gd name="T26" fmla="*/ 80 w 160"/>
                <a:gd name="T27" fmla="*/ 160 h 160"/>
                <a:gd name="T28" fmla="*/ 80 w 160"/>
                <a:gd name="T29" fmla="*/ 160 h 160"/>
                <a:gd name="T30" fmla="*/ 82 w 160"/>
                <a:gd name="T31" fmla="*/ 159 h 160"/>
                <a:gd name="T32" fmla="*/ 159 w 160"/>
                <a:gd name="T33" fmla="*/ 82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0" h="160">
                  <a:moveTo>
                    <a:pt x="159" y="82"/>
                  </a:moveTo>
                  <a:cubicBezTo>
                    <a:pt x="159" y="82"/>
                    <a:pt x="160" y="81"/>
                    <a:pt x="160" y="81"/>
                  </a:cubicBezTo>
                  <a:lnTo>
                    <a:pt x="160" y="80"/>
                  </a:lnTo>
                  <a:cubicBezTo>
                    <a:pt x="160" y="79"/>
                    <a:pt x="159" y="79"/>
                    <a:pt x="159" y="79"/>
                  </a:cubicBezTo>
                  <a:cubicBezTo>
                    <a:pt x="114" y="72"/>
                    <a:pt x="88" y="46"/>
                    <a:pt x="82" y="2"/>
                  </a:cubicBezTo>
                  <a:cubicBezTo>
                    <a:pt x="82" y="1"/>
                    <a:pt x="81" y="0"/>
                    <a:pt x="80" y="0"/>
                  </a:cubicBezTo>
                  <a:lnTo>
                    <a:pt x="80" y="0"/>
                  </a:lnTo>
                  <a:cubicBezTo>
                    <a:pt x="79" y="0"/>
                    <a:pt x="78" y="1"/>
                    <a:pt x="78" y="2"/>
                  </a:cubicBezTo>
                  <a:cubicBezTo>
                    <a:pt x="72" y="46"/>
                    <a:pt x="46" y="72"/>
                    <a:pt x="1" y="79"/>
                  </a:cubicBezTo>
                  <a:cubicBezTo>
                    <a:pt x="1" y="79"/>
                    <a:pt x="0" y="79"/>
                    <a:pt x="0" y="80"/>
                  </a:cubicBezTo>
                  <a:lnTo>
                    <a:pt x="0" y="81"/>
                  </a:lnTo>
                  <a:cubicBezTo>
                    <a:pt x="0" y="81"/>
                    <a:pt x="1" y="82"/>
                    <a:pt x="1" y="82"/>
                  </a:cubicBezTo>
                  <a:cubicBezTo>
                    <a:pt x="46" y="89"/>
                    <a:pt x="72" y="114"/>
                    <a:pt x="78" y="159"/>
                  </a:cubicBezTo>
                  <a:cubicBezTo>
                    <a:pt x="78" y="160"/>
                    <a:pt x="79" y="160"/>
                    <a:pt x="80" y="160"/>
                  </a:cubicBezTo>
                  <a:lnTo>
                    <a:pt x="80" y="160"/>
                  </a:lnTo>
                  <a:cubicBezTo>
                    <a:pt x="81" y="160"/>
                    <a:pt x="82" y="160"/>
                    <a:pt x="82" y="159"/>
                  </a:cubicBezTo>
                  <a:cubicBezTo>
                    <a:pt x="88" y="114"/>
                    <a:pt x="114" y="89"/>
                    <a:pt x="159" y="8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7" name="Freeform 69">
              <a:extLst>
                <a:ext uri="{FF2B5EF4-FFF2-40B4-BE49-F238E27FC236}">
                  <a16:creationId xmlns:a16="http://schemas.microsoft.com/office/drawing/2014/main" xmlns="" id="{FC55A89B-487F-4C31-9122-DCB5D78DA399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" y="1951"/>
              <a:ext cx="98" cy="98"/>
            </a:xfrm>
            <a:custGeom>
              <a:avLst/>
              <a:gdLst>
                <a:gd name="T0" fmla="*/ 185 w 186"/>
                <a:gd name="T1" fmla="*/ 96 h 187"/>
                <a:gd name="T2" fmla="*/ 186 w 186"/>
                <a:gd name="T3" fmla="*/ 94 h 187"/>
                <a:gd name="T4" fmla="*/ 186 w 186"/>
                <a:gd name="T5" fmla="*/ 93 h 187"/>
                <a:gd name="T6" fmla="*/ 185 w 186"/>
                <a:gd name="T7" fmla="*/ 92 h 187"/>
                <a:gd name="T8" fmla="*/ 95 w 186"/>
                <a:gd name="T9" fmla="*/ 2 h 187"/>
                <a:gd name="T10" fmla="*/ 93 w 186"/>
                <a:gd name="T11" fmla="*/ 0 h 187"/>
                <a:gd name="T12" fmla="*/ 93 w 186"/>
                <a:gd name="T13" fmla="*/ 0 h 187"/>
                <a:gd name="T14" fmla="*/ 91 w 186"/>
                <a:gd name="T15" fmla="*/ 2 h 187"/>
                <a:gd name="T16" fmla="*/ 1 w 186"/>
                <a:gd name="T17" fmla="*/ 92 h 187"/>
                <a:gd name="T18" fmla="*/ 0 w 186"/>
                <a:gd name="T19" fmla="*/ 93 h 187"/>
                <a:gd name="T20" fmla="*/ 0 w 186"/>
                <a:gd name="T21" fmla="*/ 94 h 187"/>
                <a:gd name="T22" fmla="*/ 1 w 186"/>
                <a:gd name="T23" fmla="*/ 96 h 187"/>
                <a:gd name="T24" fmla="*/ 91 w 186"/>
                <a:gd name="T25" fmla="*/ 185 h 187"/>
                <a:gd name="T26" fmla="*/ 93 w 186"/>
                <a:gd name="T27" fmla="*/ 187 h 187"/>
                <a:gd name="T28" fmla="*/ 93 w 186"/>
                <a:gd name="T29" fmla="*/ 187 h 187"/>
                <a:gd name="T30" fmla="*/ 95 w 186"/>
                <a:gd name="T31" fmla="*/ 186 h 187"/>
                <a:gd name="T32" fmla="*/ 185 w 186"/>
                <a:gd name="T33" fmla="*/ 9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86" h="187">
                  <a:moveTo>
                    <a:pt x="185" y="96"/>
                  </a:moveTo>
                  <a:cubicBezTo>
                    <a:pt x="186" y="96"/>
                    <a:pt x="186" y="95"/>
                    <a:pt x="186" y="94"/>
                  </a:cubicBezTo>
                  <a:lnTo>
                    <a:pt x="186" y="93"/>
                  </a:lnTo>
                  <a:cubicBezTo>
                    <a:pt x="186" y="92"/>
                    <a:pt x="186" y="92"/>
                    <a:pt x="185" y="92"/>
                  </a:cubicBezTo>
                  <a:cubicBezTo>
                    <a:pt x="133" y="84"/>
                    <a:pt x="103" y="54"/>
                    <a:pt x="95" y="2"/>
                  </a:cubicBezTo>
                  <a:cubicBezTo>
                    <a:pt x="95" y="1"/>
                    <a:pt x="94" y="0"/>
                    <a:pt x="93" y="0"/>
                  </a:cubicBezTo>
                  <a:lnTo>
                    <a:pt x="93" y="0"/>
                  </a:lnTo>
                  <a:cubicBezTo>
                    <a:pt x="92" y="0"/>
                    <a:pt x="91" y="1"/>
                    <a:pt x="91" y="2"/>
                  </a:cubicBezTo>
                  <a:cubicBezTo>
                    <a:pt x="83" y="54"/>
                    <a:pt x="53" y="84"/>
                    <a:pt x="1" y="92"/>
                  </a:cubicBezTo>
                  <a:cubicBezTo>
                    <a:pt x="0" y="92"/>
                    <a:pt x="0" y="92"/>
                    <a:pt x="0" y="93"/>
                  </a:cubicBezTo>
                  <a:lnTo>
                    <a:pt x="0" y="94"/>
                  </a:lnTo>
                  <a:cubicBezTo>
                    <a:pt x="0" y="95"/>
                    <a:pt x="0" y="96"/>
                    <a:pt x="1" y="96"/>
                  </a:cubicBezTo>
                  <a:cubicBezTo>
                    <a:pt x="53" y="104"/>
                    <a:pt x="83" y="133"/>
                    <a:pt x="91" y="185"/>
                  </a:cubicBezTo>
                  <a:cubicBezTo>
                    <a:pt x="91" y="186"/>
                    <a:pt x="92" y="187"/>
                    <a:pt x="93" y="187"/>
                  </a:cubicBezTo>
                  <a:lnTo>
                    <a:pt x="93" y="187"/>
                  </a:lnTo>
                  <a:cubicBezTo>
                    <a:pt x="94" y="187"/>
                    <a:pt x="95" y="186"/>
                    <a:pt x="95" y="186"/>
                  </a:cubicBezTo>
                  <a:cubicBezTo>
                    <a:pt x="103" y="134"/>
                    <a:pt x="133" y="104"/>
                    <a:pt x="185" y="9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8" name="Freeform 70">
              <a:extLst>
                <a:ext uri="{FF2B5EF4-FFF2-40B4-BE49-F238E27FC236}">
                  <a16:creationId xmlns:a16="http://schemas.microsoft.com/office/drawing/2014/main" xmlns="" id="{ABF4C11A-8939-4D27-8977-DF3294CC08C6}"/>
                </a:ext>
              </a:extLst>
            </p:cNvPr>
            <p:cNvSpPr>
              <a:spLocks/>
            </p:cNvSpPr>
            <p:nvPr/>
          </p:nvSpPr>
          <p:spPr bwMode="auto">
            <a:xfrm>
              <a:off x="718" y="1755"/>
              <a:ext cx="252" cy="252"/>
            </a:xfrm>
            <a:custGeom>
              <a:avLst/>
              <a:gdLst>
                <a:gd name="T0" fmla="*/ 280 w 480"/>
                <a:gd name="T1" fmla="*/ 0 h 480"/>
                <a:gd name="T2" fmla="*/ 0 w 480"/>
                <a:gd name="T3" fmla="*/ 280 h 480"/>
                <a:gd name="T4" fmla="*/ 85 w 480"/>
                <a:gd name="T5" fmla="*/ 480 h 480"/>
                <a:gd name="T6" fmla="*/ 480 w 480"/>
                <a:gd name="T7" fmla="*/ 84 h 480"/>
                <a:gd name="T8" fmla="*/ 280 w 480"/>
                <a:gd name="T9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0" h="480">
                  <a:moveTo>
                    <a:pt x="280" y="0"/>
                  </a:moveTo>
                  <a:cubicBezTo>
                    <a:pt x="126" y="0"/>
                    <a:pt x="0" y="125"/>
                    <a:pt x="0" y="280"/>
                  </a:cubicBezTo>
                  <a:cubicBezTo>
                    <a:pt x="0" y="358"/>
                    <a:pt x="33" y="429"/>
                    <a:pt x="85" y="480"/>
                  </a:cubicBezTo>
                  <a:lnTo>
                    <a:pt x="480" y="84"/>
                  </a:lnTo>
                  <a:cubicBezTo>
                    <a:pt x="430" y="32"/>
                    <a:pt x="359" y="0"/>
                    <a:pt x="280" y="0"/>
                  </a:cubicBezTo>
                  <a:close/>
                </a:path>
              </a:pathLst>
            </a:custGeom>
            <a:solidFill>
              <a:srgbClr val="FAC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9" name="Freeform 71">
              <a:extLst>
                <a:ext uri="{FF2B5EF4-FFF2-40B4-BE49-F238E27FC236}">
                  <a16:creationId xmlns:a16="http://schemas.microsoft.com/office/drawing/2014/main" xmlns="" id="{22C5B195-210B-421B-A15B-AE74F2A65199}"/>
                </a:ext>
              </a:extLst>
            </p:cNvPr>
            <p:cNvSpPr>
              <a:spLocks/>
            </p:cNvSpPr>
            <p:nvPr/>
          </p:nvSpPr>
          <p:spPr bwMode="auto">
            <a:xfrm>
              <a:off x="757" y="1794"/>
              <a:ext cx="186" cy="186"/>
            </a:xfrm>
            <a:custGeom>
              <a:avLst/>
              <a:gdLst>
                <a:gd name="T0" fmla="*/ 206 w 355"/>
                <a:gd name="T1" fmla="*/ 0 h 355"/>
                <a:gd name="T2" fmla="*/ 0 w 355"/>
                <a:gd name="T3" fmla="*/ 207 h 355"/>
                <a:gd name="T4" fmla="*/ 62 w 355"/>
                <a:gd name="T5" fmla="*/ 355 h 355"/>
                <a:gd name="T6" fmla="*/ 355 w 355"/>
                <a:gd name="T7" fmla="*/ 63 h 355"/>
                <a:gd name="T8" fmla="*/ 206 w 355"/>
                <a:gd name="T9" fmla="*/ 0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5" h="355">
                  <a:moveTo>
                    <a:pt x="206" y="0"/>
                  </a:moveTo>
                  <a:cubicBezTo>
                    <a:pt x="92" y="0"/>
                    <a:pt x="0" y="93"/>
                    <a:pt x="0" y="207"/>
                  </a:cubicBezTo>
                  <a:cubicBezTo>
                    <a:pt x="0" y="265"/>
                    <a:pt x="24" y="318"/>
                    <a:pt x="62" y="355"/>
                  </a:cubicBezTo>
                  <a:lnTo>
                    <a:pt x="355" y="63"/>
                  </a:lnTo>
                  <a:cubicBezTo>
                    <a:pt x="317" y="24"/>
                    <a:pt x="264" y="0"/>
                    <a:pt x="206" y="0"/>
                  </a:cubicBezTo>
                  <a:close/>
                </a:path>
              </a:pathLst>
            </a:custGeom>
            <a:solidFill>
              <a:srgbClr val="FCF6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30" name="Freeform 72">
              <a:extLst>
                <a:ext uri="{FF2B5EF4-FFF2-40B4-BE49-F238E27FC236}">
                  <a16:creationId xmlns:a16="http://schemas.microsoft.com/office/drawing/2014/main" xmlns="" id="{E0CEDC3C-26C7-40F9-B373-7CA358C29E26}"/>
                </a:ext>
              </a:extLst>
            </p:cNvPr>
            <p:cNvSpPr>
              <a:spLocks/>
            </p:cNvSpPr>
            <p:nvPr/>
          </p:nvSpPr>
          <p:spPr bwMode="auto">
            <a:xfrm>
              <a:off x="826" y="1832"/>
              <a:ext cx="60" cy="144"/>
            </a:xfrm>
            <a:custGeom>
              <a:avLst/>
              <a:gdLst>
                <a:gd name="T0" fmla="*/ 57 w 115"/>
                <a:gd name="T1" fmla="*/ 59 h 274"/>
                <a:gd name="T2" fmla="*/ 26 w 115"/>
                <a:gd name="T3" fmla="*/ 66 h 274"/>
                <a:gd name="T4" fmla="*/ 0 w 115"/>
                <a:gd name="T5" fmla="*/ 41 h 274"/>
                <a:gd name="T6" fmla="*/ 20 w 115"/>
                <a:gd name="T7" fmla="*/ 16 h 274"/>
                <a:gd name="T8" fmla="*/ 58 w 115"/>
                <a:gd name="T9" fmla="*/ 5 h 274"/>
                <a:gd name="T10" fmla="*/ 85 w 115"/>
                <a:gd name="T11" fmla="*/ 0 h 274"/>
                <a:gd name="T12" fmla="*/ 86 w 115"/>
                <a:gd name="T13" fmla="*/ 0 h 274"/>
                <a:gd name="T14" fmla="*/ 115 w 115"/>
                <a:gd name="T15" fmla="*/ 29 h 274"/>
                <a:gd name="T16" fmla="*/ 115 w 115"/>
                <a:gd name="T17" fmla="*/ 245 h 274"/>
                <a:gd name="T18" fmla="*/ 86 w 115"/>
                <a:gd name="T19" fmla="*/ 274 h 274"/>
                <a:gd name="T20" fmla="*/ 57 w 115"/>
                <a:gd name="T21" fmla="*/ 245 h 274"/>
                <a:gd name="T22" fmla="*/ 57 w 115"/>
                <a:gd name="T23" fmla="*/ 59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5" h="274">
                  <a:moveTo>
                    <a:pt x="57" y="59"/>
                  </a:moveTo>
                  <a:cubicBezTo>
                    <a:pt x="50" y="61"/>
                    <a:pt x="33" y="66"/>
                    <a:pt x="26" y="66"/>
                  </a:cubicBezTo>
                  <a:cubicBezTo>
                    <a:pt x="12" y="66"/>
                    <a:pt x="0" y="55"/>
                    <a:pt x="0" y="41"/>
                  </a:cubicBezTo>
                  <a:cubicBezTo>
                    <a:pt x="0" y="29"/>
                    <a:pt x="8" y="19"/>
                    <a:pt x="20" y="16"/>
                  </a:cubicBezTo>
                  <a:lnTo>
                    <a:pt x="58" y="5"/>
                  </a:lnTo>
                  <a:cubicBezTo>
                    <a:pt x="69" y="2"/>
                    <a:pt x="77" y="0"/>
                    <a:pt x="85" y="0"/>
                  </a:cubicBezTo>
                  <a:lnTo>
                    <a:pt x="86" y="0"/>
                  </a:lnTo>
                  <a:cubicBezTo>
                    <a:pt x="102" y="0"/>
                    <a:pt x="115" y="13"/>
                    <a:pt x="115" y="29"/>
                  </a:cubicBezTo>
                  <a:lnTo>
                    <a:pt x="115" y="245"/>
                  </a:lnTo>
                  <a:cubicBezTo>
                    <a:pt x="115" y="261"/>
                    <a:pt x="102" y="274"/>
                    <a:pt x="86" y="274"/>
                  </a:cubicBezTo>
                  <a:cubicBezTo>
                    <a:pt x="70" y="274"/>
                    <a:pt x="57" y="261"/>
                    <a:pt x="57" y="245"/>
                  </a:cubicBezTo>
                  <a:lnTo>
                    <a:pt x="57" y="59"/>
                  </a:lnTo>
                  <a:close/>
                </a:path>
              </a:pathLst>
            </a:custGeom>
            <a:solidFill>
              <a:srgbClr val="F991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31" name="Freeform 73">
              <a:extLst>
                <a:ext uri="{FF2B5EF4-FFF2-40B4-BE49-F238E27FC236}">
                  <a16:creationId xmlns:a16="http://schemas.microsoft.com/office/drawing/2014/main" xmlns="" id="{8B1D44EA-3632-48C1-BB7D-3C4E662F45D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" y="1601"/>
              <a:ext cx="149" cy="192"/>
            </a:xfrm>
            <a:custGeom>
              <a:avLst/>
              <a:gdLst>
                <a:gd name="T0" fmla="*/ 283 w 283"/>
                <a:gd name="T1" fmla="*/ 341 h 364"/>
                <a:gd name="T2" fmla="*/ 44 w 283"/>
                <a:gd name="T3" fmla="*/ 0 h 364"/>
                <a:gd name="T4" fmla="*/ 0 w 283"/>
                <a:gd name="T5" fmla="*/ 0 h 364"/>
                <a:gd name="T6" fmla="*/ 254 w 283"/>
                <a:gd name="T7" fmla="*/ 364 h 364"/>
                <a:gd name="T8" fmla="*/ 283 w 283"/>
                <a:gd name="T9" fmla="*/ 341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3" h="364">
                  <a:moveTo>
                    <a:pt x="283" y="341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254" y="364"/>
                  </a:lnTo>
                  <a:cubicBezTo>
                    <a:pt x="263" y="356"/>
                    <a:pt x="272" y="348"/>
                    <a:pt x="283" y="341"/>
                  </a:cubicBezTo>
                  <a:close/>
                </a:path>
              </a:pathLst>
            </a:custGeom>
            <a:solidFill>
              <a:srgbClr val="FBE1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32" name="Freeform 74">
              <a:extLst>
                <a:ext uri="{FF2B5EF4-FFF2-40B4-BE49-F238E27FC236}">
                  <a16:creationId xmlns:a16="http://schemas.microsoft.com/office/drawing/2014/main" xmlns="" id="{1A0F60DE-C50A-4226-B37E-C8542BF6D9F8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" y="1601"/>
              <a:ext cx="176" cy="179"/>
            </a:xfrm>
            <a:custGeom>
              <a:avLst/>
              <a:gdLst>
                <a:gd name="T0" fmla="*/ 334 w 334"/>
                <a:gd name="T1" fmla="*/ 300 h 341"/>
                <a:gd name="T2" fmla="*/ 124 w 334"/>
                <a:gd name="T3" fmla="*/ 0 h 341"/>
                <a:gd name="T4" fmla="*/ 0 w 334"/>
                <a:gd name="T5" fmla="*/ 0 h 341"/>
                <a:gd name="T6" fmla="*/ 239 w 334"/>
                <a:gd name="T7" fmla="*/ 341 h 341"/>
                <a:gd name="T8" fmla="*/ 334 w 334"/>
                <a:gd name="T9" fmla="*/ 30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4" h="341">
                  <a:moveTo>
                    <a:pt x="334" y="300"/>
                  </a:moveTo>
                  <a:lnTo>
                    <a:pt x="124" y="0"/>
                  </a:lnTo>
                  <a:lnTo>
                    <a:pt x="0" y="0"/>
                  </a:lnTo>
                  <a:lnTo>
                    <a:pt x="239" y="341"/>
                  </a:lnTo>
                  <a:cubicBezTo>
                    <a:pt x="267" y="322"/>
                    <a:pt x="299" y="308"/>
                    <a:pt x="334" y="300"/>
                  </a:cubicBezTo>
                  <a:close/>
                </a:path>
              </a:pathLst>
            </a:custGeom>
            <a:solidFill>
              <a:srgbClr val="DF2C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33" name="Freeform 75">
              <a:extLst>
                <a:ext uri="{FF2B5EF4-FFF2-40B4-BE49-F238E27FC236}">
                  <a16:creationId xmlns:a16="http://schemas.microsoft.com/office/drawing/2014/main" xmlns="" id="{C418763C-3907-4CA5-B795-4C9E72AAE8B7}"/>
                </a:ext>
              </a:extLst>
            </p:cNvPr>
            <p:cNvSpPr>
              <a:spLocks/>
            </p:cNvSpPr>
            <p:nvPr/>
          </p:nvSpPr>
          <p:spPr bwMode="auto">
            <a:xfrm>
              <a:off x="730" y="1601"/>
              <a:ext cx="130" cy="158"/>
            </a:xfrm>
            <a:custGeom>
              <a:avLst/>
              <a:gdLst>
                <a:gd name="T0" fmla="*/ 249 w 249"/>
                <a:gd name="T1" fmla="*/ 294 h 300"/>
                <a:gd name="T2" fmla="*/ 44 w 249"/>
                <a:gd name="T3" fmla="*/ 0 h 300"/>
                <a:gd name="T4" fmla="*/ 0 w 249"/>
                <a:gd name="T5" fmla="*/ 0 h 300"/>
                <a:gd name="T6" fmla="*/ 210 w 249"/>
                <a:gd name="T7" fmla="*/ 300 h 300"/>
                <a:gd name="T8" fmla="*/ 249 w 249"/>
                <a:gd name="T9" fmla="*/ 294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9" h="300">
                  <a:moveTo>
                    <a:pt x="249" y="294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210" y="300"/>
                  </a:lnTo>
                  <a:cubicBezTo>
                    <a:pt x="223" y="297"/>
                    <a:pt x="236" y="295"/>
                    <a:pt x="249" y="294"/>
                  </a:cubicBezTo>
                  <a:close/>
                </a:path>
              </a:pathLst>
            </a:custGeom>
            <a:solidFill>
              <a:srgbClr val="FBE1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</p:spTree>
    <p:extLst>
      <p:ext uri="{BB962C8B-B14F-4D97-AF65-F5344CB8AC3E}">
        <p14:creationId xmlns:p14="http://schemas.microsoft.com/office/powerpoint/2010/main" val="595981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91D8B-3D2D-4DA8-AF16-61BC4BACADFD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181100" y="2274838"/>
            <a:ext cx="9829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Calibri" panose="020F0502020204030204" pitchFamily="34" charset="0"/>
              </a:rPr>
              <a:t>I'm always </a:t>
            </a:r>
            <a:r>
              <a:rPr lang="en-US" sz="4400" b="1" dirty="0">
                <a:solidFill>
                  <a:schemeClr val="bg1"/>
                </a:solidFill>
                <a:latin typeface="Calibri" panose="020F0502020204030204" pitchFamily="34" charset="0"/>
              </a:rPr>
              <a:t>looking for a snack that provides good fiber</a:t>
            </a:r>
            <a:r>
              <a:rPr lang="en-US" sz="4400" dirty="0">
                <a:solidFill>
                  <a:schemeClr val="bg1"/>
                </a:solidFill>
                <a:latin typeface="Calibri" panose="020F0502020204030204" pitchFamily="34" charset="0"/>
              </a:rPr>
              <a:t>.  And getting more fruit wouldn't hurt, either</a:t>
            </a:r>
            <a:r>
              <a:rPr lang="en-US" sz="4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!</a:t>
            </a:r>
          </a:p>
          <a:p>
            <a:endParaRPr lang="en-US" sz="440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r"/>
            <a:r>
              <a:rPr lang="en-US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- 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</a:rPr>
              <a:t>26, Male</a:t>
            </a:r>
            <a:endParaRPr lang="en-GB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1100" y="914400"/>
            <a:ext cx="1069524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534305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Placeholder 3" descr="Slide4.jpg"/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7" b="2137"/>
          <a:stretch/>
        </p:blipFill>
        <p:spPr/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CHI-YEAH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09358" y="668221"/>
            <a:ext cx="9296642" cy="1084379"/>
          </a:xfrm>
        </p:spPr>
        <p:txBody>
          <a:bodyPr>
            <a:normAutofit/>
          </a:bodyPr>
          <a:lstStyle/>
          <a:p>
            <a:r>
              <a:rPr lang="en-US" dirty="0" smtClean="0"/>
              <a:t>Many respondents </a:t>
            </a:r>
            <a:r>
              <a:rPr lang="en-US" dirty="0"/>
              <a:t>like the amount of protein for </a:t>
            </a:r>
            <a:r>
              <a:rPr lang="en-US" i="1" dirty="0"/>
              <a:t>Chi-Yeah</a:t>
            </a:r>
            <a:r>
              <a:rPr lang="en-US" i="1" dirty="0" smtClean="0"/>
              <a:t>!</a:t>
            </a:r>
            <a:r>
              <a:rPr lang="en-US" dirty="0" smtClean="0"/>
              <a:t>, but the concept is otherwise divisive.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124079" y="5589690"/>
            <a:ext cx="5943721" cy="461665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  <a:latin typeface="Calibri" panose="020F0502020204030204" pitchFamily="34" charset="0"/>
              </a:rPr>
              <a:t>Can't get enough omega-3s &amp; protein, so a bar would be better than a pill.</a:t>
            </a:r>
          </a:p>
          <a:p>
            <a:pPr algn="r"/>
            <a:r>
              <a:rPr lang="en-US" sz="10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- </a:t>
            </a:r>
            <a:r>
              <a:rPr lang="en-US" sz="1000" dirty="0">
                <a:solidFill>
                  <a:schemeClr val="accent1"/>
                </a:solidFill>
                <a:latin typeface="Calibri" panose="020F0502020204030204" pitchFamily="34" charset="0"/>
              </a:rPr>
              <a:t>32, Female</a:t>
            </a:r>
            <a:endParaRPr lang="en-GB" sz="10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108916" y="3975372"/>
            <a:ext cx="463084" cy="463084"/>
          </a:xfrm>
          <a:prstGeom prst="ellipse">
            <a:avLst/>
          </a:prstGeom>
          <a:solidFill>
            <a:srgbClr val="90CBEB">
              <a:alpha val="6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Calibri" panose="020F0502020204030204" pitchFamily="34" charset="0"/>
            </a:endParaRPr>
          </a:p>
        </p:txBody>
      </p:sp>
      <p:cxnSp>
        <p:nvCxnSpPr>
          <p:cNvPr id="15" name="Straight Connector 14"/>
          <p:cNvCxnSpPr>
            <a:cxnSpLocks/>
            <a:stCxn id="11" idx="2"/>
            <a:endCxn id="19" idx="3"/>
          </p:cNvCxnSpPr>
          <p:nvPr/>
        </p:nvCxnSpPr>
        <p:spPr>
          <a:xfrm flipH="1" flipV="1">
            <a:off x="2734387" y="4000984"/>
            <a:ext cx="1374529" cy="205930"/>
          </a:xfrm>
          <a:prstGeom prst="line">
            <a:avLst/>
          </a:prstGeom>
          <a:ln w="38100">
            <a:solidFill>
              <a:schemeClr val="accent5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93443" y="3200765"/>
            <a:ext cx="2040944" cy="1600438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The product price is intriguing, but the package design and name read as being cheap, potentially making the quality of the product unreliable.</a:t>
            </a:r>
            <a:endParaRPr lang="en-US" sz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7620000" y="2413708"/>
            <a:ext cx="463084" cy="463084"/>
          </a:xfrm>
          <a:prstGeom prst="ellipse">
            <a:avLst/>
          </a:prstGeom>
          <a:solidFill>
            <a:srgbClr val="90CBEB">
              <a:alpha val="6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Calibri" panose="020F0502020204030204" pitchFamily="34" charset="0"/>
            </a:endParaRPr>
          </a:p>
        </p:txBody>
      </p:sp>
      <p:cxnSp>
        <p:nvCxnSpPr>
          <p:cNvPr id="43" name="Straight Connector 42"/>
          <p:cNvCxnSpPr>
            <a:cxnSpLocks/>
            <a:stCxn id="42" idx="6"/>
            <a:endCxn id="44" idx="1"/>
          </p:cNvCxnSpPr>
          <p:nvPr/>
        </p:nvCxnSpPr>
        <p:spPr>
          <a:xfrm>
            <a:off x="8083084" y="2645250"/>
            <a:ext cx="1374529" cy="396636"/>
          </a:xfrm>
          <a:prstGeom prst="line">
            <a:avLst/>
          </a:prstGeom>
          <a:ln w="38100">
            <a:solidFill>
              <a:schemeClr val="accent5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9457613" y="2241667"/>
            <a:ext cx="2040944" cy="1600438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Chi-Yeah was the second most preferred bar, but did not inspire much confidence in respondents’ initial impressions of the product.</a:t>
            </a:r>
            <a:endParaRPr lang="en-US" sz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7388458" y="3390652"/>
            <a:ext cx="463084" cy="463084"/>
          </a:xfrm>
          <a:prstGeom prst="ellipse">
            <a:avLst/>
          </a:prstGeom>
          <a:solidFill>
            <a:srgbClr val="90CBEB">
              <a:alpha val="6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latin typeface="Calibri" panose="020F0502020204030204" pitchFamily="34" charset="0"/>
            </a:endParaRPr>
          </a:p>
        </p:txBody>
      </p:sp>
      <p:cxnSp>
        <p:nvCxnSpPr>
          <p:cNvPr id="46" name="Straight Connector 45"/>
          <p:cNvCxnSpPr>
            <a:cxnSpLocks/>
            <a:stCxn id="45" idx="6"/>
            <a:endCxn id="47" idx="1"/>
          </p:cNvCxnSpPr>
          <p:nvPr/>
        </p:nvCxnSpPr>
        <p:spPr>
          <a:xfrm>
            <a:off x="7851542" y="3622194"/>
            <a:ext cx="1606071" cy="1520800"/>
          </a:xfrm>
          <a:prstGeom prst="line">
            <a:avLst/>
          </a:prstGeom>
          <a:ln w="38100">
            <a:solidFill>
              <a:schemeClr val="accent5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9457613" y="4450496"/>
            <a:ext cx="2040944" cy="138499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Respondents seem divided on the focus on chia in the product, but </a:t>
            </a:r>
            <a:r>
              <a:rPr lang="en-US" sz="1400" smtClean="0">
                <a:solidFill>
                  <a:srgbClr val="000000"/>
                </a:solidFill>
                <a:latin typeface="Calibri" panose="020F0502020204030204" pitchFamily="34" charset="0"/>
              </a:rPr>
              <a:t>they appreciate the high protein and fiber content.</a:t>
            </a:r>
            <a:endParaRPr lang="en-US" sz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494409"/>
      </p:ext>
    </p:extLst>
  </p:cSld>
  <p:clrMapOvr>
    <a:masterClrMapping/>
  </p:clrMapOvr>
</p:sld>
</file>

<file path=ppt/theme/theme1.xml><?xml version="1.0" encoding="utf-8"?>
<a:theme xmlns:a="http://schemas.openxmlformats.org/drawingml/2006/main" name="GC Title Slides">
  <a:themeElements>
    <a:clrScheme name="GutCheck">
      <a:dk1>
        <a:srgbClr val="000000"/>
      </a:dk1>
      <a:lt1>
        <a:srgbClr val="FFFFFF"/>
      </a:lt1>
      <a:dk2>
        <a:srgbClr val="385665"/>
      </a:dk2>
      <a:lt2>
        <a:srgbClr val="F0D76E"/>
      </a:lt2>
      <a:accent1>
        <a:srgbClr val="DC5A1E"/>
      </a:accent1>
      <a:accent2>
        <a:srgbClr val="3C96C8"/>
      </a:accent2>
      <a:accent3>
        <a:srgbClr val="7DA041"/>
      </a:accent3>
      <a:accent4>
        <a:srgbClr val="727983"/>
      </a:accent4>
      <a:accent5>
        <a:srgbClr val="90CBEB"/>
      </a:accent5>
      <a:accent6>
        <a:srgbClr val="B4D88C"/>
      </a:accent6>
      <a:hlink>
        <a:srgbClr val="3FA5DC"/>
      </a:hlink>
      <a:folHlink>
        <a:srgbClr val="9E321D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  <a:effectLst/>
      </a:spPr>
      <a:bodyPr rtlCol="0" anchor="ctr"/>
      <a:lstStyle>
        <a:defPPr algn="ctr">
          <a:defRPr sz="2000" dirty="0">
            <a:latin typeface="Calibri" panose="020F050202020403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2000"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C Content Main">
  <a:themeElements>
    <a:clrScheme name="GutCheck">
      <a:dk1>
        <a:srgbClr val="000000"/>
      </a:dk1>
      <a:lt1>
        <a:srgbClr val="FFFFFF"/>
      </a:lt1>
      <a:dk2>
        <a:srgbClr val="385665"/>
      </a:dk2>
      <a:lt2>
        <a:srgbClr val="F0D76E"/>
      </a:lt2>
      <a:accent1>
        <a:srgbClr val="DC5A1E"/>
      </a:accent1>
      <a:accent2>
        <a:srgbClr val="3C96C8"/>
      </a:accent2>
      <a:accent3>
        <a:srgbClr val="7DA041"/>
      </a:accent3>
      <a:accent4>
        <a:srgbClr val="727983"/>
      </a:accent4>
      <a:accent5>
        <a:srgbClr val="90CBEB"/>
      </a:accent5>
      <a:accent6>
        <a:srgbClr val="B4D88C"/>
      </a:accent6>
      <a:hlink>
        <a:srgbClr val="3FA5DC"/>
      </a:hlink>
      <a:folHlink>
        <a:srgbClr val="9E321D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accent4">
                <a:lumMod val="50000"/>
              </a:schemeClr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chemeClr val="accent4">
              <a:lumMod val="75000"/>
            </a:schemeClr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rIns="0" rtlCol="0">
        <a:spAutoFit/>
      </a:bodyPr>
      <a:lstStyle>
        <a:defPPr>
          <a:lnSpc>
            <a:spcPts val="2000"/>
          </a:lnSpc>
          <a:defRPr sz="1600" dirty="0" smtClean="0">
            <a:solidFill>
              <a:schemeClr val="tx2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12908</TotalTime>
  <Words>752</Words>
  <Application>Microsoft Macintosh PowerPoint</Application>
  <PresentationFormat>Widescreen</PresentationFormat>
  <Paragraphs>130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Calibri</vt:lpstr>
      <vt:lpstr>Segoe UI</vt:lpstr>
      <vt:lpstr>Segoe UI Semibold</vt:lpstr>
      <vt:lpstr>Times New Roman</vt:lpstr>
      <vt:lpstr>Arial</vt:lpstr>
      <vt:lpstr>GC Title Slides</vt:lpstr>
      <vt:lpstr>GC Content Main</vt:lpstr>
      <vt:lpstr>PowerPoint Presentation</vt:lpstr>
      <vt:lpstr>PowerPoint Presentation</vt:lpstr>
      <vt:lpstr>BACKGROUND &amp; OBJECTIVES</vt:lpstr>
      <vt:lpstr>STIMULI TESTED</vt:lpstr>
      <vt:lpstr>METHODOLOGY</vt:lpstr>
      <vt:lpstr>PowerPoint Presentation</vt:lpstr>
      <vt:lpstr>POW SNX</vt:lpstr>
      <vt:lpstr>PowerPoint Presentation</vt:lpstr>
      <vt:lpstr>CHI-YEAH</vt:lpstr>
      <vt:lpstr>PowerPoint Presentation</vt:lpstr>
      <vt:lpstr>KALE2</vt:lpstr>
      <vt:lpstr>PowerPoint Presentation</vt:lpstr>
      <vt:lpstr>PowerPoint Presentation</vt:lpstr>
      <vt:lpstr>APPENDIX: SAMPLE DEMOGRAPHICS</vt:lpstr>
    </vt:vector>
  </TitlesOfParts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GutCheck Qualitative Report</dc:title>
  <dc:creator>GutCheck</dc:creator>
  <cp:lastModifiedBy>Microsoft Office User</cp:lastModifiedBy>
  <cp:revision>889</cp:revision>
  <dcterms:created xsi:type="dcterms:W3CDTF">2016-01-25T21:49:30Z</dcterms:created>
  <dcterms:modified xsi:type="dcterms:W3CDTF">2017-07-17T16:52:48Z</dcterms:modified>
</cp:coreProperties>
</file>